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5143500" type="screen16x9"/>
  <p:notesSz cx="6858000" cy="9144000"/>
  <p:embeddedFontLst>
    <p:embeddedFont>
      <p:font typeface="Avenir" panose="02000503020000020003" pitchFamily="2" charset="0"/>
      <p:regular r:id="rId29"/>
      <p:italic r:id="rId30"/>
    </p:embeddedFont>
    <p:embeddedFont>
      <p:font typeface="EB Garamond" pitchFamily="2"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3"/>
    <p:restoredTop sz="94648"/>
  </p:normalViewPr>
  <p:slideViewPr>
    <p:cSldViewPr snapToGrid="0">
      <p:cViewPr varScale="1">
        <p:scale>
          <a:sx n="122" d="100"/>
          <a:sy n="122" d="100"/>
        </p:scale>
        <p:origin x="192" y="736"/>
      </p:cViewPr>
      <p:guideLst>
        <p:guide orient="horz" pos="1620"/>
        <p:guide pos="2880"/>
      </p:guideLst>
    </p:cSldViewPr>
  </p:slideViewPr>
  <p:outlineViewPr>
    <p:cViewPr>
      <p:scale>
        <a:sx n="33" d="100"/>
        <a:sy n="33" d="100"/>
      </p:scale>
      <p:origin x="0" y="-1628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dk1"/>
                </a:solidFill>
              </a:rPr>
              <a:t>Renee:</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Please introduce yourself in the chat box</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And use the chat box throughout to ask questions and share ideas.</a:t>
            </a:r>
            <a:endParaRPr u="sng">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Welcome</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Opening remarks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365723000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365723000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Jennie</a:t>
            </a:r>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rPr>
              <a:t>Jennie: Interviews were with ten programs; plus one PLC attended by 27, and advisory group.</a:t>
            </a:r>
            <a:endParaRPr sz="1200">
              <a:solidFill>
                <a:schemeClr val="dk1"/>
              </a:solidFill>
            </a:endParaRPr>
          </a:p>
          <a:p>
            <a:pPr marL="0" lvl="0" indent="0" algn="l" rtl="0">
              <a:lnSpc>
                <a:spcPct val="115000"/>
              </a:lnSpc>
              <a:spcBef>
                <a:spcPts val="1000"/>
              </a:spcBef>
              <a:spcAft>
                <a:spcPts val="0"/>
              </a:spcAft>
              <a:buClr>
                <a:schemeClr val="dk1"/>
              </a:buClr>
              <a:buSzPts val="1100"/>
              <a:buFont typeface="Arial"/>
              <a:buNone/>
            </a:pPr>
            <a:r>
              <a:rPr lang="en" sz="1200">
                <a:solidFill>
                  <a:schemeClr val="dk1"/>
                </a:solidFill>
              </a:rPr>
              <a:t>We’ll share highlights - encourage you to read the brief.  Teaser.</a:t>
            </a:r>
            <a:endParaRPr sz="1200">
              <a:solidFill>
                <a:schemeClr val="dk1"/>
              </a:solidFill>
            </a:endParaRPr>
          </a:p>
          <a:p>
            <a:pPr marL="0" lvl="0" indent="0" algn="l" rtl="0">
              <a:lnSpc>
                <a:spcPct val="115000"/>
              </a:lnSpc>
              <a:spcBef>
                <a:spcPts val="1000"/>
              </a:spcBef>
              <a:spcAft>
                <a:spcPts val="1000"/>
              </a:spcAft>
              <a:buClr>
                <a:schemeClr val="dk1"/>
              </a:buClr>
              <a:buSzPts val="1100"/>
              <a:buFont typeface="Arial"/>
              <a:buNone/>
            </a:pPr>
            <a:r>
              <a:rPr lang="en" sz="1200">
                <a:solidFill>
                  <a:schemeClr val="dk1"/>
                </a:solidFill>
              </a:rPr>
              <a:t>Focus on practitioner tips – also surfaced policy recommendations re: data, TA</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365723000a_0_2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365723000a_0_2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t>Jennie: Interviews were with ten programs; plus one PLC attended by 27, and advisory group.</a:t>
            </a:r>
            <a:endParaRPr sz="1200"/>
          </a:p>
          <a:p>
            <a:pPr marL="0" lvl="0" indent="0" algn="l" rtl="0">
              <a:lnSpc>
                <a:spcPct val="115000"/>
              </a:lnSpc>
              <a:spcBef>
                <a:spcPts val="1000"/>
              </a:spcBef>
              <a:spcAft>
                <a:spcPts val="0"/>
              </a:spcAft>
              <a:buNone/>
            </a:pPr>
            <a:r>
              <a:rPr lang="en" sz="1200"/>
              <a:t>We’ll share highlights - encourage you to read the brief.  Teaser.</a:t>
            </a:r>
            <a:endParaRPr sz="1200"/>
          </a:p>
          <a:p>
            <a:pPr marL="0" lvl="0" indent="0" algn="l" rtl="0">
              <a:lnSpc>
                <a:spcPct val="115000"/>
              </a:lnSpc>
              <a:spcBef>
                <a:spcPts val="1000"/>
              </a:spcBef>
              <a:spcAft>
                <a:spcPts val="1000"/>
              </a:spcAft>
              <a:buNone/>
            </a:pPr>
            <a:r>
              <a:rPr lang="en" sz="1200"/>
              <a:t>Focus on practitioner tips – also surfaced policy recommendations re: data, TA</a:t>
            </a:r>
            <a:endParaRP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365723000a_0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1365723000a_0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None/>
            </a:pPr>
            <a:r>
              <a:rPr lang="en" sz="1200"/>
              <a:t>Peter: May be no written agreement, or MOU or borda/senate approval of policy</a:t>
            </a:r>
            <a:endParaRP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365723000a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365723000a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t>Jennie</a:t>
            </a:r>
            <a:endParaRPr sz="1200"/>
          </a:p>
          <a:p>
            <a:pPr marL="0" lvl="0" indent="0" algn="l" rtl="0">
              <a:lnSpc>
                <a:spcPct val="115000"/>
              </a:lnSpc>
              <a:spcBef>
                <a:spcPts val="1000"/>
              </a:spcBef>
              <a:spcAft>
                <a:spcPts val="0"/>
              </a:spcAft>
              <a:buNone/>
            </a:pPr>
            <a:r>
              <a:rPr lang="en" sz="1200"/>
              <a:t>Document eligibility; enrollment in adult ed &amp; in HSD/HSE program</a:t>
            </a:r>
            <a:endParaRPr sz="1200"/>
          </a:p>
          <a:p>
            <a:pPr marL="0" lvl="0" indent="0" algn="l" rtl="0">
              <a:lnSpc>
                <a:spcPct val="115000"/>
              </a:lnSpc>
              <a:spcBef>
                <a:spcPts val="1000"/>
              </a:spcBef>
              <a:spcAft>
                <a:spcPts val="1000"/>
              </a:spcAft>
              <a:buNone/>
            </a:pPr>
            <a:r>
              <a:rPr lang="en" sz="1200"/>
              <a:t>Counseling sessions: planning, application assistance</a:t>
            </a:r>
            <a:endParaRP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365723000a_0_1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365723000a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None/>
            </a:pPr>
            <a:r>
              <a:rPr lang="en" sz="1200"/>
              <a:t>Peter</a:t>
            </a:r>
            <a:endParaRP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365723000a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365723000a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None/>
            </a:pPr>
            <a:r>
              <a:rPr lang="en" sz="1200"/>
              <a:t>Jennie</a:t>
            </a:r>
            <a:endParaRP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365723000a_0_1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365723000a_0_1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latin typeface="EB Garamond"/>
                <a:ea typeface="EB Garamond"/>
                <a:cs typeface="EB Garamond"/>
                <a:sym typeface="EB Garamond"/>
              </a:rPr>
              <a:t>Peter</a:t>
            </a:r>
            <a:endParaRPr>
              <a:solidFill>
                <a:schemeClr val="dk1"/>
              </a:solidFill>
              <a:latin typeface="EB Garamond"/>
              <a:ea typeface="EB Garamond"/>
              <a:cs typeface="EB Garamond"/>
              <a:sym typeface="EB Garamond"/>
            </a:endParaRPr>
          </a:p>
          <a:p>
            <a:pPr marL="457200" lvl="0" indent="-298450" algn="l" rtl="0">
              <a:lnSpc>
                <a:spcPct val="115000"/>
              </a:lnSpc>
              <a:spcBef>
                <a:spcPts val="0"/>
              </a:spcBef>
              <a:spcAft>
                <a:spcPts val="0"/>
              </a:spcAft>
              <a:buClr>
                <a:schemeClr val="dk1"/>
              </a:buClr>
              <a:buSzPts val="1100"/>
              <a:buFont typeface="EB Garamond"/>
              <a:buChar char="●"/>
            </a:pPr>
            <a:r>
              <a:rPr lang="en">
                <a:solidFill>
                  <a:schemeClr val="dk1"/>
                </a:solidFill>
                <a:latin typeface="EB Garamond"/>
                <a:ea typeface="EB Garamond"/>
                <a:cs typeface="EB Garamond"/>
                <a:sym typeface="EB Garamond"/>
              </a:rPr>
              <a:t>Dream Center connections, residency legal services…</a:t>
            </a:r>
            <a:endParaRPr>
              <a:solidFill>
                <a:schemeClr val="dk1"/>
              </a:solidFill>
              <a:latin typeface="EB Garamond"/>
              <a:ea typeface="EB Garamond"/>
              <a:cs typeface="EB Garamond"/>
              <a:sym typeface="EB Garamond"/>
            </a:endParaRPr>
          </a:p>
          <a:p>
            <a:pPr marL="457200" lvl="0" indent="-298450" algn="l" rtl="0">
              <a:lnSpc>
                <a:spcPct val="115000"/>
              </a:lnSpc>
              <a:spcBef>
                <a:spcPts val="0"/>
              </a:spcBef>
              <a:spcAft>
                <a:spcPts val="0"/>
              </a:spcAft>
              <a:buClr>
                <a:schemeClr val="dk1"/>
              </a:buClr>
              <a:buSzPts val="1100"/>
              <a:buFont typeface="EB Garamond"/>
              <a:buChar char="●"/>
            </a:pPr>
            <a:r>
              <a:rPr lang="en">
                <a:solidFill>
                  <a:schemeClr val="dk1"/>
                </a:solidFill>
                <a:latin typeface="EB Garamond"/>
                <a:ea typeface="EB Garamond"/>
                <a:cs typeface="EB Garamond"/>
                <a:sym typeface="EB Garamond"/>
              </a:rPr>
              <a:t>Interference in the case of issues such as an incomplete or risk of failure, to resolve issues or petition if necessary</a:t>
            </a:r>
            <a:endParaRPr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99ca628e4f_1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99ca628e4f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latin typeface="Avenir"/>
                <a:ea typeface="Avenir"/>
                <a:cs typeface="Avenir"/>
                <a:sym typeface="Avenir"/>
              </a:rPr>
              <a:t>Jennie</a:t>
            </a:r>
            <a:endParaRPr>
              <a:solidFill>
                <a:schemeClr val="dk1"/>
              </a:solidFill>
              <a:latin typeface="Avenir"/>
              <a:ea typeface="Avenir"/>
              <a:cs typeface="Avenir"/>
              <a:sym typeface="Avenir"/>
            </a:endParaRPr>
          </a:p>
          <a:p>
            <a:pPr marL="0" lvl="0" indent="0" algn="l" rtl="0">
              <a:lnSpc>
                <a:spcPct val="115000"/>
              </a:lnSpc>
              <a:spcBef>
                <a:spcPts val="0"/>
              </a:spcBef>
              <a:spcAft>
                <a:spcPts val="0"/>
              </a:spcAft>
              <a:buNone/>
            </a:pPr>
            <a:r>
              <a:rPr lang="en">
                <a:solidFill>
                  <a:schemeClr val="dk1"/>
                </a:solidFill>
                <a:latin typeface="Avenir"/>
                <a:ea typeface="Avenir"/>
                <a:cs typeface="Avenir"/>
                <a:sym typeface="Avenir"/>
              </a:rPr>
              <a:t>Panel introductions: Please share your role in your adult dual enrollment, who are the partners, and how many are currently enrolled.  (Christian, please share how you have been part of the dual enrollment program and what classes you have taken.)</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1365723000a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1365723000a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Peter</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1365723000a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1365723000a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365723000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365723000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Peter</a:t>
            </a:r>
            <a:endParaRPr/>
          </a:p>
          <a:p>
            <a:pPr marL="0" lvl="0" indent="0" algn="l" rtl="0">
              <a:spcBef>
                <a:spcPts val="0"/>
              </a:spcBef>
              <a:spcAft>
                <a:spcPts val="0"/>
              </a:spcAft>
              <a:buNone/>
            </a:pPr>
            <a:endParaRPr/>
          </a:p>
          <a:p>
            <a:pPr marL="0" lvl="0" indent="0" algn="l" rtl="0">
              <a:spcBef>
                <a:spcPts val="0"/>
              </a:spcBef>
              <a:spcAft>
                <a:spcPts val="0"/>
              </a:spcAft>
              <a:buNone/>
            </a:pPr>
            <a:r>
              <a:rPr lang="en"/>
              <a:t>HRA works to expand availability of training programs that integrate teaching/learning of academic, technical, workplace, digital skills; incorporate hands-on, applied learning; value and build on adults’ prior knowledge and experience; include OJT/WBL for employment; leverage partnerships for resources and knowledge; lead toward high-quality careers.</a:t>
            </a:r>
            <a:endParaRPr/>
          </a:p>
          <a:p>
            <a:pPr marL="0" lvl="0" indent="0" algn="l" rtl="0">
              <a:spcBef>
                <a:spcPts val="0"/>
              </a:spcBef>
              <a:spcAft>
                <a:spcPts val="0"/>
              </a:spcAft>
              <a:buNone/>
            </a:pPr>
            <a:r>
              <a:rPr lang="en"/>
              <a:t>We work with partnerships that are developing and running these sorts of programs involving workers and unions, employers, community colleges and adult schools, workforce boards, CBOs…</a:t>
            </a:r>
            <a:endParaRPr/>
          </a:p>
          <a:p>
            <a:pPr marL="0" lvl="0" indent="0" algn="l" rtl="0">
              <a:spcBef>
                <a:spcPts val="0"/>
              </a:spcBef>
              <a:spcAft>
                <a:spcPts val="0"/>
              </a:spcAft>
              <a:buNone/>
            </a:pPr>
            <a:r>
              <a:rPr lang="en"/>
              <a:t>We focus on high road jobs and careers: good wages and benefits, part of shared economic prosperity - accessible to our adult ed students through pathways</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1365723000a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1365723000a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Peter</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1365723000a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1365723000a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Jennie</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365723000a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1365723000a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Peter</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99ca628e4f_1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99ca628e4f_1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Jennie/Peter</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99ca628e4f_1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99ca628e4f_1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99ca628e4f_1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99ca628e4f_1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Renee</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1365723000a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1365723000a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Peter</a:t>
            </a:r>
            <a:endParaRPr/>
          </a:p>
          <a:p>
            <a:pPr marL="0" lvl="0" indent="0" algn="l" rtl="0">
              <a:lnSpc>
                <a:spcPct val="115000"/>
              </a:lnSpc>
              <a:spcBef>
                <a:spcPts val="1600"/>
              </a:spcBef>
              <a:spcAft>
                <a:spcPts val="0"/>
              </a:spcAft>
              <a:buNone/>
            </a:pPr>
            <a:r>
              <a:rPr lang="en"/>
              <a:t>Occupational training: </a:t>
            </a:r>
            <a:r>
              <a:rPr lang="en" sz="1700">
                <a:solidFill>
                  <a:srgbClr val="72133F"/>
                </a:solidFill>
                <a:latin typeface="Avenir"/>
                <a:ea typeface="Avenir"/>
                <a:cs typeface="Avenir"/>
                <a:sym typeface="Avenir"/>
              </a:rPr>
              <a:t>(classroom overview of the area of work + hands-on experience) </a:t>
            </a:r>
            <a:endParaRPr/>
          </a:p>
          <a:p>
            <a:pPr marL="0" lvl="0" indent="0" algn="l" rtl="0">
              <a:lnSpc>
                <a:spcPct val="115000"/>
              </a:lnSpc>
              <a:spcBef>
                <a:spcPts val="1600"/>
              </a:spcBef>
              <a:spcAft>
                <a:spcPts val="1600"/>
              </a:spcAft>
              <a:buNone/>
            </a:pPr>
            <a:r>
              <a:rPr lang="en"/>
              <a:t>Job preparation skills: </a:t>
            </a:r>
            <a:r>
              <a:rPr lang="en" sz="1700">
                <a:solidFill>
                  <a:srgbClr val="72133F"/>
                </a:solidFill>
                <a:latin typeface="Avenir"/>
                <a:ea typeface="Avenir"/>
                <a:cs typeface="Avenir"/>
                <a:sym typeface="Avenir"/>
              </a:rPr>
              <a:t>(interviewing, resume writing, and teamwork)</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1365723000a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1365723000a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365723000a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365723000a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Peter</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365723000a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365723000a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9ca628e4f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9ca628e4f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Jennie</a:t>
            </a:r>
            <a:endParaRPr/>
          </a:p>
          <a:p>
            <a:pPr marL="0" lvl="0" indent="0" algn="l" rtl="0">
              <a:spcBef>
                <a:spcPts val="0"/>
              </a:spcBef>
              <a:spcAft>
                <a:spcPts val="0"/>
              </a:spcAft>
              <a:buNone/>
            </a:pPr>
            <a:r>
              <a:rPr lang="en"/>
              <a:t>Related to and distinct from high school dual enrollment (defined 2016)</a:t>
            </a:r>
            <a:endParaRPr/>
          </a:p>
          <a:p>
            <a:pPr marL="0" lvl="0" indent="0" algn="l" rtl="0">
              <a:spcBef>
                <a:spcPts val="0"/>
              </a:spcBef>
              <a:spcAft>
                <a:spcPts val="0"/>
              </a:spcAft>
              <a:buNone/>
            </a:pPr>
            <a:r>
              <a:rPr lang="en"/>
              <a:t>Piloted by Chaffey College in 2018</a:t>
            </a:r>
            <a:endParaRPr/>
          </a:p>
          <a:p>
            <a:pPr marL="0" lvl="0" indent="0" algn="l" rtl="0">
              <a:spcBef>
                <a:spcPts val="0"/>
              </a:spcBef>
              <a:spcAft>
                <a:spcPts val="0"/>
              </a:spcAft>
              <a:buNone/>
            </a:pPr>
            <a:r>
              <a:rPr lang="en"/>
              <a:t>Legislative partnership process led to draft bill authored by Senator Richard Roth</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365723000a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365723000a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Peter</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365723000a_0_1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365723000a_0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Peter</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365723000a_0_1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365723000a_0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Peter</a:t>
            </a:r>
            <a:endParaRPr/>
          </a:p>
          <a:p>
            <a:pPr marL="457200" lvl="0" indent="-304800" algn="l" rtl="0">
              <a:lnSpc>
                <a:spcPct val="115000"/>
              </a:lnSpc>
              <a:spcBef>
                <a:spcPts val="0"/>
              </a:spcBef>
              <a:spcAft>
                <a:spcPts val="1000"/>
              </a:spcAft>
              <a:buClr>
                <a:srgbClr val="72133F"/>
              </a:buClr>
              <a:buSzPts val="1200"/>
              <a:buFont typeface="Avenir"/>
              <a:buChar char="●"/>
            </a:pPr>
            <a:r>
              <a:rPr lang="en" sz="1200">
                <a:solidFill>
                  <a:srgbClr val="72133F"/>
                </a:solidFill>
                <a:latin typeface="Avenir"/>
                <a:ea typeface="Avenir"/>
                <a:cs typeface="Avenir"/>
                <a:sym typeface="Avenir"/>
              </a:rPr>
              <a:t>English as a Second Language (ESL) students access the program by enrolling in a HSE/HSD preparation class or program. </a:t>
            </a:r>
            <a:endParaRP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Clr>
                <a:srgbClr val="1A4D94"/>
              </a:buClr>
              <a:buSzPts val="5200"/>
              <a:buFont typeface="Avenir"/>
              <a:buNone/>
              <a:defRPr sz="5200">
                <a:solidFill>
                  <a:srgbClr val="1A4D94"/>
                </a:solidFill>
                <a:latin typeface="Avenir"/>
                <a:ea typeface="Avenir"/>
                <a:cs typeface="Avenir"/>
                <a:sym typeface="Avenir"/>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rgbClr val="1A4D94"/>
              </a:buClr>
              <a:buSzPts val="2800"/>
              <a:buNone/>
              <a:defRPr sz="2800">
                <a:solidFill>
                  <a:srgbClr val="1A4D94"/>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Clr>
                <a:srgbClr val="1A4D94"/>
              </a:buClr>
              <a:buSzPts val="3600"/>
              <a:buNone/>
              <a:defRPr sz="3600">
                <a:solidFill>
                  <a:srgbClr val="1A4D94"/>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Clr>
                <a:srgbClr val="1A4D94"/>
              </a:buClr>
              <a:buSzPts val="2800"/>
              <a:buFont typeface="Avenir"/>
              <a:buNone/>
              <a:defRPr>
                <a:solidFill>
                  <a:srgbClr val="1A4D94"/>
                </a:solidFill>
                <a:latin typeface="Avenir"/>
                <a:ea typeface="Avenir"/>
                <a:cs typeface="Avenir"/>
                <a:sym typeface="Avenir"/>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1A4D94"/>
              </a:buClr>
              <a:buSzPts val="2800"/>
              <a:buFont typeface="Avenir"/>
              <a:buNone/>
              <a:defRPr sz="2800">
                <a:solidFill>
                  <a:srgbClr val="1A4D94"/>
                </a:solidFill>
                <a:latin typeface="Avenir"/>
                <a:ea typeface="Avenir"/>
                <a:cs typeface="Avenir"/>
                <a:sym typeface="Avenir"/>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72133F"/>
              </a:buClr>
              <a:buSzPts val="1800"/>
              <a:buFont typeface="Avenir"/>
              <a:buChar char="●"/>
              <a:defRPr sz="1800">
                <a:solidFill>
                  <a:srgbClr val="72133F"/>
                </a:solidFill>
                <a:latin typeface="Avenir"/>
                <a:ea typeface="Avenir"/>
                <a:cs typeface="Avenir"/>
                <a:sym typeface="Avenir"/>
              </a:defRPr>
            </a:lvl1pPr>
            <a:lvl2pPr marL="914400" lvl="1" indent="-317500">
              <a:lnSpc>
                <a:spcPct val="115000"/>
              </a:lnSpc>
              <a:spcBef>
                <a:spcPts val="1600"/>
              </a:spcBef>
              <a:spcAft>
                <a:spcPts val="0"/>
              </a:spcAft>
              <a:buClr>
                <a:schemeClr val="dk2"/>
              </a:buClr>
              <a:buSzPts val="1400"/>
              <a:buFont typeface="Avenir"/>
              <a:buChar char="○"/>
              <a:defRPr>
                <a:solidFill>
                  <a:schemeClr val="dk2"/>
                </a:solidFill>
                <a:latin typeface="Avenir"/>
                <a:ea typeface="Avenir"/>
                <a:cs typeface="Avenir"/>
                <a:sym typeface="Avenir"/>
              </a:defRPr>
            </a:lvl2pPr>
            <a:lvl3pPr marL="1371600" lvl="2" indent="-317500">
              <a:lnSpc>
                <a:spcPct val="115000"/>
              </a:lnSpc>
              <a:spcBef>
                <a:spcPts val="1600"/>
              </a:spcBef>
              <a:spcAft>
                <a:spcPts val="0"/>
              </a:spcAft>
              <a:buClr>
                <a:schemeClr val="dk2"/>
              </a:buClr>
              <a:buSzPts val="1400"/>
              <a:buFont typeface="Avenir"/>
              <a:buChar char="■"/>
              <a:defRPr>
                <a:solidFill>
                  <a:schemeClr val="dk2"/>
                </a:solidFill>
                <a:latin typeface="Avenir"/>
                <a:ea typeface="Avenir"/>
                <a:cs typeface="Avenir"/>
                <a:sym typeface="Avenir"/>
              </a:defRPr>
            </a:lvl3pPr>
            <a:lvl4pPr marL="1828800" lvl="3" indent="-317500">
              <a:lnSpc>
                <a:spcPct val="115000"/>
              </a:lnSpc>
              <a:spcBef>
                <a:spcPts val="1600"/>
              </a:spcBef>
              <a:spcAft>
                <a:spcPts val="0"/>
              </a:spcAft>
              <a:buClr>
                <a:schemeClr val="dk2"/>
              </a:buClr>
              <a:buSzPts val="1400"/>
              <a:buFont typeface="Avenir"/>
              <a:buChar char="●"/>
              <a:defRPr>
                <a:solidFill>
                  <a:schemeClr val="dk2"/>
                </a:solidFill>
                <a:latin typeface="Avenir"/>
                <a:ea typeface="Avenir"/>
                <a:cs typeface="Avenir"/>
                <a:sym typeface="Avenir"/>
              </a:defRPr>
            </a:lvl4pPr>
            <a:lvl5pPr marL="2286000" lvl="4" indent="-317500">
              <a:lnSpc>
                <a:spcPct val="115000"/>
              </a:lnSpc>
              <a:spcBef>
                <a:spcPts val="1600"/>
              </a:spcBef>
              <a:spcAft>
                <a:spcPts val="0"/>
              </a:spcAft>
              <a:buClr>
                <a:schemeClr val="dk2"/>
              </a:buClr>
              <a:buSzPts val="1400"/>
              <a:buFont typeface="Avenir"/>
              <a:buChar char="○"/>
              <a:defRPr>
                <a:solidFill>
                  <a:schemeClr val="dk2"/>
                </a:solidFill>
                <a:latin typeface="Avenir"/>
                <a:ea typeface="Avenir"/>
                <a:cs typeface="Avenir"/>
                <a:sym typeface="Avenir"/>
              </a:defRPr>
            </a:lvl5pPr>
            <a:lvl6pPr marL="2743200" lvl="5" indent="-317500">
              <a:lnSpc>
                <a:spcPct val="115000"/>
              </a:lnSpc>
              <a:spcBef>
                <a:spcPts val="1600"/>
              </a:spcBef>
              <a:spcAft>
                <a:spcPts val="0"/>
              </a:spcAft>
              <a:buClr>
                <a:schemeClr val="dk2"/>
              </a:buClr>
              <a:buSzPts val="1400"/>
              <a:buFont typeface="Avenir"/>
              <a:buChar char="■"/>
              <a:defRPr>
                <a:solidFill>
                  <a:schemeClr val="dk2"/>
                </a:solidFill>
                <a:latin typeface="Avenir"/>
                <a:ea typeface="Avenir"/>
                <a:cs typeface="Avenir"/>
                <a:sym typeface="Avenir"/>
              </a:defRPr>
            </a:lvl6pPr>
            <a:lvl7pPr marL="3200400" lvl="6" indent="-317500">
              <a:lnSpc>
                <a:spcPct val="115000"/>
              </a:lnSpc>
              <a:spcBef>
                <a:spcPts val="1600"/>
              </a:spcBef>
              <a:spcAft>
                <a:spcPts val="0"/>
              </a:spcAft>
              <a:buClr>
                <a:schemeClr val="dk2"/>
              </a:buClr>
              <a:buSzPts val="1400"/>
              <a:buFont typeface="Avenir"/>
              <a:buChar char="●"/>
              <a:defRPr>
                <a:solidFill>
                  <a:schemeClr val="dk2"/>
                </a:solidFill>
                <a:latin typeface="Avenir"/>
                <a:ea typeface="Avenir"/>
                <a:cs typeface="Avenir"/>
                <a:sym typeface="Avenir"/>
              </a:defRPr>
            </a:lvl7pPr>
            <a:lvl8pPr marL="3657600" lvl="7" indent="-317500">
              <a:lnSpc>
                <a:spcPct val="115000"/>
              </a:lnSpc>
              <a:spcBef>
                <a:spcPts val="1600"/>
              </a:spcBef>
              <a:spcAft>
                <a:spcPts val="0"/>
              </a:spcAft>
              <a:buClr>
                <a:schemeClr val="dk2"/>
              </a:buClr>
              <a:buSzPts val="1400"/>
              <a:buFont typeface="Avenir"/>
              <a:buChar char="○"/>
              <a:defRPr>
                <a:solidFill>
                  <a:schemeClr val="dk2"/>
                </a:solidFill>
                <a:latin typeface="Avenir"/>
                <a:ea typeface="Avenir"/>
                <a:cs typeface="Avenir"/>
                <a:sym typeface="Avenir"/>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8" Type="http://schemas.openxmlformats.org/officeDocument/2006/relationships/hyperlink" Target="mailto:rkatoch@mtsac.edu" TargetMode="External"/><Relationship Id="rId3" Type="http://schemas.openxmlformats.org/officeDocument/2006/relationships/hyperlink" Target="mailto:jennie@highroadalliance.org" TargetMode="External"/><Relationship Id="rId7" Type="http://schemas.openxmlformats.org/officeDocument/2006/relationships/hyperlink" Target="mailto:ljohnson@mtsac.edu"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 Id="rId6" Type="http://schemas.openxmlformats.org/officeDocument/2006/relationships/hyperlink" Target="mailto:umaschke@guhsd.net" TargetMode="External"/><Relationship Id="rId5" Type="http://schemas.openxmlformats.org/officeDocument/2006/relationships/hyperlink" Target="mailto:lauraM.Alvarado@chaffey.edu" TargetMode="External"/><Relationship Id="rId4" Type="http://schemas.openxmlformats.org/officeDocument/2006/relationships/hyperlink" Target="mailto:peter@highroadalliance.org" TargetMode="Externa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n" sz="5300" b="1" dirty="0">
                <a:solidFill>
                  <a:srgbClr val="0B5394"/>
                </a:solidFill>
              </a:rPr>
              <a:t>Adult Dual Enrollment</a:t>
            </a:r>
            <a:r>
              <a:rPr lang="en" sz="3500" b="1" dirty="0">
                <a:solidFill>
                  <a:srgbClr val="0B5394"/>
                </a:solidFill>
              </a:rPr>
              <a:t>: </a:t>
            </a:r>
            <a:endParaRPr sz="3500" b="1" dirty="0">
              <a:solidFill>
                <a:srgbClr val="0B5394"/>
              </a:solidFill>
            </a:endParaRPr>
          </a:p>
          <a:p>
            <a:pPr marL="0" lvl="0" indent="0" algn="r" rtl="0">
              <a:lnSpc>
                <a:spcPct val="115000"/>
              </a:lnSpc>
              <a:spcBef>
                <a:spcPts val="0"/>
              </a:spcBef>
              <a:spcAft>
                <a:spcPts val="0"/>
              </a:spcAft>
              <a:buNone/>
            </a:pPr>
            <a:r>
              <a:rPr lang="en" sz="3500" b="1" dirty="0">
                <a:solidFill>
                  <a:srgbClr val="0B5394"/>
                </a:solidFill>
              </a:rPr>
              <a:t>Advancing Opportunities </a:t>
            </a:r>
            <a:endParaRPr sz="3500" b="1" dirty="0">
              <a:solidFill>
                <a:srgbClr val="0B5394"/>
              </a:solidFill>
            </a:endParaRPr>
          </a:p>
          <a:p>
            <a:pPr marL="0" lvl="0" indent="0" algn="r" rtl="0">
              <a:lnSpc>
                <a:spcPct val="115000"/>
              </a:lnSpc>
              <a:spcBef>
                <a:spcPts val="0"/>
              </a:spcBef>
              <a:spcAft>
                <a:spcPts val="0"/>
              </a:spcAft>
              <a:buClr>
                <a:schemeClr val="dk1"/>
              </a:buClr>
              <a:buSzPts val="1100"/>
              <a:buFont typeface="Arial"/>
              <a:buNone/>
            </a:pPr>
            <a:r>
              <a:rPr lang="en" sz="3500" b="1" dirty="0">
                <a:solidFill>
                  <a:srgbClr val="0B5394"/>
                </a:solidFill>
              </a:rPr>
              <a:t>for Adult Learners </a:t>
            </a:r>
            <a:endParaRPr sz="3500" dirty="0">
              <a:solidFill>
                <a:srgbClr val="1A4D94"/>
              </a:solidFill>
            </a:endParaRPr>
          </a:p>
        </p:txBody>
      </p:sp>
      <p:sp>
        <p:nvSpPr>
          <p:cNvPr id="55" name="Google Shape;55;p13"/>
          <p:cNvSpPr txBox="1">
            <a:spLocks noGrp="1"/>
          </p:cNvSpPr>
          <p:nvPr>
            <p:ph type="subTitle" idx="1"/>
          </p:nvPr>
        </p:nvSpPr>
        <p:spPr>
          <a:xfrm>
            <a:off x="6234000" y="3741850"/>
            <a:ext cx="2598300" cy="792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a:t>June 27, 2022</a:t>
            </a:r>
            <a:endParaRPr>
              <a:solidFill>
                <a:srgbClr val="1A4D94"/>
              </a:solidFill>
              <a:latin typeface="Avenir"/>
              <a:ea typeface="Avenir"/>
              <a:cs typeface="Avenir"/>
              <a:sym typeface="Avenir"/>
            </a:endParaRPr>
          </a:p>
        </p:txBody>
      </p:sp>
      <p:pic>
        <p:nvPicPr>
          <p:cNvPr id="56" name="Google Shape;56;p13" descr="High Road Alliance Logo"/>
          <p:cNvPicPr preferRelativeResize="0"/>
          <p:nvPr/>
        </p:nvPicPr>
        <p:blipFill>
          <a:blip r:embed="rId3">
            <a:alphaModFix/>
          </a:blip>
          <a:stretch>
            <a:fillRect/>
          </a:stretch>
        </p:blipFill>
        <p:spPr>
          <a:xfrm>
            <a:off x="311696" y="2994400"/>
            <a:ext cx="3428649" cy="25717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A4D94">
            <a:alpha val="41900"/>
          </a:srgbClr>
        </a:solidFill>
        <a:effectLst/>
      </p:bgPr>
    </p:bg>
    <p:spTree>
      <p:nvGrpSpPr>
        <p:cNvPr id="1" name="Shape 117"/>
        <p:cNvGrpSpPr/>
        <p:nvPr/>
      </p:nvGrpSpPr>
      <p:grpSpPr>
        <a:xfrm>
          <a:off x="0" y="0"/>
          <a:ext cx="0" cy="0"/>
          <a:chOff x="0" y="0"/>
          <a:chExt cx="0" cy="0"/>
        </a:xfrm>
      </p:grpSpPr>
      <p:sp>
        <p:nvSpPr>
          <p:cNvPr id="118" name="Google Shape;118;p22"/>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Dual Enrollment in California Adult Education and Community Colleges: Lessons and Opportunities</a:t>
            </a:r>
            <a:endParaRPr/>
          </a:p>
        </p:txBody>
      </p:sp>
      <p:pic>
        <p:nvPicPr>
          <p:cNvPr id="119" name="Google Shape;119;p22">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Themes from interviews</a:t>
            </a:r>
            <a:endParaRPr>
              <a:solidFill>
                <a:srgbClr val="1A4D94"/>
              </a:solidFill>
              <a:latin typeface="Avenir"/>
              <a:ea typeface="Avenir"/>
              <a:cs typeface="Avenir"/>
              <a:sym typeface="Avenir"/>
            </a:endParaRPr>
          </a:p>
        </p:txBody>
      </p:sp>
      <p:sp>
        <p:nvSpPr>
          <p:cNvPr id="125" name="Google Shape;125;p23"/>
          <p:cNvSpPr txBox="1">
            <a:spLocks noGrp="1"/>
          </p:cNvSpPr>
          <p:nvPr>
            <p:ph type="body" idx="1"/>
          </p:nvPr>
        </p:nvSpPr>
        <p:spPr>
          <a:xfrm>
            <a:off x="311700" y="1043863"/>
            <a:ext cx="8520600" cy="32100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a:t>Many are not aware of SB 554 and its benefits.</a:t>
            </a:r>
            <a:endParaRPr sz="2400"/>
          </a:p>
          <a:p>
            <a:pPr marL="457200" lvl="0" indent="-381000" algn="l" rtl="0">
              <a:spcBef>
                <a:spcPts val="1000"/>
              </a:spcBef>
              <a:spcAft>
                <a:spcPts val="0"/>
              </a:spcAft>
              <a:buSzPts val="2400"/>
              <a:buChar char="●"/>
            </a:pPr>
            <a:r>
              <a:rPr lang="en" sz="2400"/>
              <a:t>Consortia and their members need guidance and support to understand and deliver on the intent of SB 554.   </a:t>
            </a:r>
            <a:endParaRPr sz="2400"/>
          </a:p>
          <a:p>
            <a:pPr marL="457200" lvl="0" indent="-381000" algn="l" rtl="0">
              <a:spcBef>
                <a:spcPts val="1000"/>
              </a:spcBef>
              <a:spcAft>
                <a:spcPts val="0"/>
              </a:spcAft>
              <a:buSzPts val="2400"/>
              <a:buChar char="●"/>
            </a:pPr>
            <a:r>
              <a:rPr lang="en" sz="2400"/>
              <a:t>Counselors need immense knowledge about the laws and eligibility requirements related to adult dual enrollment. </a:t>
            </a:r>
            <a:endParaRPr sz="2400"/>
          </a:p>
          <a:p>
            <a:pPr marL="457200" lvl="0" indent="-381000" algn="l" rtl="0">
              <a:spcBef>
                <a:spcPts val="1000"/>
              </a:spcBef>
              <a:spcAft>
                <a:spcPts val="1000"/>
              </a:spcAft>
              <a:buSzPts val="2400"/>
              <a:buChar char="●"/>
            </a:pPr>
            <a:r>
              <a:rPr lang="en" sz="2400"/>
              <a:t>Implementation of SB 554 incurs costs with no set-aside source, but ways of leveraging existing funds  </a:t>
            </a:r>
            <a:endParaRPr sz="2400"/>
          </a:p>
        </p:txBody>
      </p:sp>
      <p:pic>
        <p:nvPicPr>
          <p:cNvPr id="126" name="Google Shape;126;p23">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Securing Partnerships and Commitments </a:t>
            </a:r>
            <a:endParaRPr>
              <a:solidFill>
                <a:srgbClr val="1A4D94"/>
              </a:solidFill>
              <a:latin typeface="Avenir"/>
              <a:ea typeface="Avenir"/>
              <a:cs typeface="Avenir"/>
              <a:sym typeface="Avenir"/>
            </a:endParaRPr>
          </a:p>
        </p:txBody>
      </p:sp>
      <p:sp>
        <p:nvSpPr>
          <p:cNvPr id="132" name="Google Shape;132;p24"/>
          <p:cNvSpPr txBox="1">
            <a:spLocks noGrp="1"/>
          </p:cNvSpPr>
          <p:nvPr>
            <p:ph type="body" idx="1"/>
          </p:nvPr>
        </p:nvSpPr>
        <p:spPr>
          <a:xfrm>
            <a:off x="311700" y="1143200"/>
            <a:ext cx="8520600" cy="31368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a:t>A few champions… then a workgroup or team</a:t>
            </a:r>
            <a:endParaRPr sz="2400"/>
          </a:p>
          <a:p>
            <a:pPr marL="457200" lvl="0" indent="-381000" algn="l" rtl="0">
              <a:spcBef>
                <a:spcPts val="1000"/>
              </a:spcBef>
              <a:spcAft>
                <a:spcPts val="0"/>
              </a:spcAft>
              <a:buSzPts val="2400"/>
              <a:buChar char="●"/>
            </a:pPr>
            <a:r>
              <a:rPr lang="en" sz="2400"/>
              <a:t>Reps of each adult education and college partner</a:t>
            </a:r>
            <a:endParaRPr sz="2400"/>
          </a:p>
          <a:p>
            <a:pPr marL="457200" lvl="0" indent="-381000" algn="l" rtl="0">
              <a:spcBef>
                <a:spcPts val="1000"/>
              </a:spcBef>
              <a:spcAft>
                <a:spcPts val="0"/>
              </a:spcAft>
              <a:buSzPts val="2400"/>
              <a:buChar char="●"/>
            </a:pPr>
            <a:r>
              <a:rPr lang="en" sz="2400"/>
              <a:t>Open communication &gt;&gt; understanding &amp; buy-in</a:t>
            </a:r>
            <a:endParaRPr sz="2400"/>
          </a:p>
          <a:p>
            <a:pPr marL="457200" lvl="0" indent="-381000" algn="l" rtl="0">
              <a:spcBef>
                <a:spcPts val="1000"/>
              </a:spcBef>
              <a:spcAft>
                <a:spcPts val="0"/>
              </a:spcAft>
              <a:buSzPts val="2400"/>
              <a:buChar char="●"/>
            </a:pPr>
            <a:r>
              <a:rPr lang="en" sz="2400"/>
              <a:t>Moving toward common goals and agreed policies</a:t>
            </a:r>
            <a:endParaRPr sz="2400"/>
          </a:p>
          <a:p>
            <a:pPr marL="0" lvl="0" indent="0" algn="l" rtl="0">
              <a:spcBef>
                <a:spcPts val="1000"/>
              </a:spcBef>
              <a:spcAft>
                <a:spcPts val="0"/>
              </a:spcAft>
              <a:buNone/>
            </a:pPr>
            <a:endParaRPr sz="2400"/>
          </a:p>
          <a:p>
            <a:pPr marL="0" lvl="0" indent="0" algn="ctr" rtl="0">
              <a:spcBef>
                <a:spcPts val="1000"/>
              </a:spcBef>
              <a:spcAft>
                <a:spcPts val="0"/>
              </a:spcAft>
              <a:buNone/>
            </a:pPr>
            <a:r>
              <a:rPr lang="en" sz="2400" i="1"/>
              <a:t>Many steps in the process!</a:t>
            </a:r>
            <a:endParaRPr sz="2400" i="1"/>
          </a:p>
          <a:p>
            <a:pPr marL="0" lvl="0" indent="0" algn="ctr" rtl="0">
              <a:spcBef>
                <a:spcPts val="1000"/>
              </a:spcBef>
              <a:spcAft>
                <a:spcPts val="1000"/>
              </a:spcAft>
              <a:buNone/>
            </a:pPr>
            <a:r>
              <a:rPr lang="en" sz="2400" i="1"/>
              <a:t>Partnerships are key.</a:t>
            </a:r>
            <a:endParaRPr sz="2400" i="1"/>
          </a:p>
        </p:txBody>
      </p:sp>
      <p:pic>
        <p:nvPicPr>
          <p:cNvPr id="133" name="Google Shape;133;p2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Eligibility and Application Process </a:t>
            </a:r>
            <a:endParaRPr>
              <a:solidFill>
                <a:srgbClr val="1A4D94"/>
              </a:solidFill>
              <a:latin typeface="Avenir"/>
              <a:ea typeface="Avenir"/>
              <a:cs typeface="Avenir"/>
              <a:sym typeface="Avenir"/>
            </a:endParaRPr>
          </a:p>
        </p:txBody>
      </p:sp>
      <p:sp>
        <p:nvSpPr>
          <p:cNvPr id="139" name="Google Shape;139;p25"/>
          <p:cNvSpPr txBox="1">
            <a:spLocks noGrp="1"/>
          </p:cNvSpPr>
          <p:nvPr>
            <p:ph type="body" idx="1"/>
          </p:nvPr>
        </p:nvSpPr>
        <p:spPr>
          <a:xfrm>
            <a:off x="311700" y="1143200"/>
            <a:ext cx="8520600" cy="31368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a:t>Big roles for Admissions &amp; Records, counselors, deans…</a:t>
            </a:r>
            <a:endParaRPr sz="2400"/>
          </a:p>
          <a:p>
            <a:pPr marL="457200" lvl="0" indent="-381000" algn="l" rtl="0">
              <a:spcBef>
                <a:spcPts val="1000"/>
              </a:spcBef>
              <a:spcAft>
                <a:spcPts val="0"/>
              </a:spcAft>
              <a:buSzPts val="2400"/>
              <a:buChar char="●"/>
            </a:pPr>
            <a:r>
              <a:rPr lang="en" sz="2400"/>
              <a:t>Who’s eligible?  How will they document eligibility?</a:t>
            </a:r>
            <a:endParaRPr sz="2400"/>
          </a:p>
          <a:p>
            <a:pPr marL="457200" lvl="0" indent="-381000" algn="l" rtl="0">
              <a:spcBef>
                <a:spcPts val="1000"/>
              </a:spcBef>
              <a:spcAft>
                <a:spcPts val="0"/>
              </a:spcAft>
              <a:buSzPts val="2400"/>
              <a:buChar char="●"/>
            </a:pPr>
            <a:r>
              <a:rPr lang="en" sz="2400"/>
              <a:t>Assess readiness for college-level courses?</a:t>
            </a:r>
            <a:endParaRPr sz="2400"/>
          </a:p>
          <a:p>
            <a:pPr marL="457200" lvl="0" indent="-381000" algn="l" rtl="0">
              <a:spcBef>
                <a:spcPts val="1000"/>
              </a:spcBef>
              <a:spcAft>
                <a:spcPts val="0"/>
              </a:spcAft>
              <a:buSzPts val="2400"/>
              <a:buChar char="●"/>
            </a:pPr>
            <a:r>
              <a:rPr lang="en" sz="2400"/>
              <a:t>Application form and CCCApply</a:t>
            </a:r>
            <a:endParaRPr sz="2400"/>
          </a:p>
          <a:p>
            <a:pPr marL="457200" lvl="0" indent="-381000" algn="l" rtl="0">
              <a:spcBef>
                <a:spcPts val="1000"/>
              </a:spcBef>
              <a:spcAft>
                <a:spcPts val="0"/>
              </a:spcAft>
              <a:buSzPts val="2400"/>
              <a:buChar char="●"/>
            </a:pPr>
            <a:r>
              <a:rPr lang="en" sz="2400"/>
              <a:t>MIS coding: </a:t>
            </a:r>
            <a:r>
              <a:rPr lang="en" sz="2300"/>
              <a:t>“authorized to enroll in college &amp; adult school”</a:t>
            </a:r>
            <a:endParaRPr sz="2300"/>
          </a:p>
          <a:p>
            <a:pPr marL="457200" lvl="0" indent="-374650" algn="l" rtl="0">
              <a:spcBef>
                <a:spcPts val="1000"/>
              </a:spcBef>
              <a:spcAft>
                <a:spcPts val="1000"/>
              </a:spcAft>
              <a:buSzPts val="2300"/>
              <a:buChar char="●"/>
            </a:pPr>
            <a:r>
              <a:rPr lang="en" sz="2300"/>
              <a:t>Making sure to avoid charging student tuition</a:t>
            </a:r>
            <a:endParaRPr sz="2300"/>
          </a:p>
        </p:txBody>
      </p:sp>
      <p:pic>
        <p:nvPicPr>
          <p:cNvPr id="140" name="Google Shape;140;p25">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Marketing and Student Engagement </a:t>
            </a:r>
            <a:endParaRPr>
              <a:solidFill>
                <a:srgbClr val="1A4D94"/>
              </a:solidFill>
              <a:latin typeface="Avenir"/>
              <a:ea typeface="Avenir"/>
              <a:cs typeface="Avenir"/>
              <a:sym typeface="Avenir"/>
            </a:endParaRPr>
          </a:p>
        </p:txBody>
      </p:sp>
      <p:sp>
        <p:nvSpPr>
          <p:cNvPr id="146" name="Google Shape;146;p26"/>
          <p:cNvSpPr txBox="1">
            <a:spLocks noGrp="1"/>
          </p:cNvSpPr>
          <p:nvPr>
            <p:ph type="body" idx="1"/>
          </p:nvPr>
        </p:nvSpPr>
        <p:spPr>
          <a:xfrm>
            <a:off x="311700" y="1143200"/>
            <a:ext cx="8520600" cy="31368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a:t>Educate entire campus; identify point people</a:t>
            </a:r>
            <a:endParaRPr sz="2400"/>
          </a:p>
          <a:p>
            <a:pPr marL="457200" lvl="0" indent="-381000" algn="l" rtl="0">
              <a:spcBef>
                <a:spcPts val="1000"/>
              </a:spcBef>
              <a:spcAft>
                <a:spcPts val="0"/>
              </a:spcAft>
              <a:buSzPts val="2400"/>
              <a:buChar char="●"/>
            </a:pPr>
            <a:r>
              <a:rPr lang="en" sz="2400"/>
              <a:t>Collaborative marketing!  Counseling, info sessions, student ambassadors…</a:t>
            </a:r>
            <a:endParaRPr sz="2400"/>
          </a:p>
          <a:p>
            <a:pPr marL="457200" lvl="0" indent="-381000" algn="l" rtl="0">
              <a:spcBef>
                <a:spcPts val="1000"/>
              </a:spcBef>
              <a:spcAft>
                <a:spcPts val="1000"/>
              </a:spcAft>
              <a:buSzPts val="2400"/>
              <a:buChar char="●"/>
            </a:pPr>
            <a:r>
              <a:rPr lang="en" sz="2400"/>
              <a:t>Tailored outreach to undocumented adult ed students</a:t>
            </a:r>
            <a:endParaRPr sz="2400"/>
          </a:p>
        </p:txBody>
      </p:sp>
      <p:pic>
        <p:nvPicPr>
          <p:cNvPr id="147" name="Google Shape;147;p26">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Course Enrollments </a:t>
            </a:r>
            <a:endParaRPr>
              <a:solidFill>
                <a:srgbClr val="1A4D94"/>
              </a:solidFill>
              <a:latin typeface="Avenir"/>
              <a:ea typeface="Avenir"/>
              <a:cs typeface="Avenir"/>
              <a:sym typeface="Avenir"/>
            </a:endParaRPr>
          </a:p>
        </p:txBody>
      </p:sp>
      <p:sp>
        <p:nvSpPr>
          <p:cNvPr id="153" name="Google Shape;153;p27"/>
          <p:cNvSpPr txBox="1">
            <a:spLocks noGrp="1"/>
          </p:cNvSpPr>
          <p:nvPr>
            <p:ph type="body" idx="1"/>
          </p:nvPr>
        </p:nvSpPr>
        <p:spPr>
          <a:xfrm>
            <a:off x="311700" y="1143200"/>
            <a:ext cx="8520600" cy="31368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a:t>Which courses?  Restricted, recommended, or open?</a:t>
            </a:r>
            <a:endParaRPr sz="2400"/>
          </a:p>
          <a:p>
            <a:pPr marL="457200" lvl="0" indent="-381000" algn="l" rtl="0">
              <a:spcBef>
                <a:spcPts val="1000"/>
              </a:spcBef>
              <a:spcAft>
                <a:spcPts val="0"/>
              </a:spcAft>
              <a:buSzPts val="2400"/>
              <a:buChar char="●"/>
            </a:pPr>
            <a:r>
              <a:rPr lang="en" sz="2400"/>
              <a:t>Cohorts?  Reserved seats?  Or single seats in any class?</a:t>
            </a:r>
            <a:endParaRPr sz="2400"/>
          </a:p>
          <a:p>
            <a:pPr marL="457200" lvl="0" indent="-381000" algn="l" rtl="0">
              <a:spcBef>
                <a:spcPts val="1000"/>
              </a:spcBef>
              <a:spcAft>
                <a:spcPts val="0"/>
              </a:spcAft>
              <a:buSzPts val="2400"/>
              <a:buChar char="●"/>
            </a:pPr>
            <a:r>
              <a:rPr lang="en" sz="2400"/>
              <a:t>Courses counted toward HSD/HSE</a:t>
            </a:r>
            <a:endParaRPr sz="2400"/>
          </a:p>
          <a:p>
            <a:pPr marL="457200" lvl="0" indent="-381000" algn="l" rtl="0">
              <a:spcBef>
                <a:spcPts val="1000"/>
              </a:spcBef>
              <a:spcAft>
                <a:spcPts val="0"/>
              </a:spcAft>
              <a:buSzPts val="2400"/>
              <a:buChar char="●"/>
            </a:pPr>
            <a:r>
              <a:rPr lang="en" sz="2400"/>
              <a:t>Courses leading to industry certification &amp; employment</a:t>
            </a:r>
            <a:endParaRPr sz="2400"/>
          </a:p>
          <a:p>
            <a:pPr marL="457200" lvl="0" indent="-381000" algn="l" rtl="0">
              <a:spcBef>
                <a:spcPts val="1000"/>
              </a:spcBef>
              <a:spcAft>
                <a:spcPts val="1000"/>
              </a:spcAft>
              <a:buSzPts val="2400"/>
              <a:buChar char="●"/>
            </a:pPr>
            <a:r>
              <a:rPr lang="en" sz="2400"/>
              <a:t>Courses meeting college general education (GE) reqs.</a:t>
            </a:r>
            <a:endParaRPr sz="2400"/>
          </a:p>
        </p:txBody>
      </p:sp>
      <p:pic>
        <p:nvPicPr>
          <p:cNvPr id="154" name="Google Shape;154;p27">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Supporting Persistence and Completion of College Courses </a:t>
            </a:r>
            <a:endParaRPr>
              <a:solidFill>
                <a:srgbClr val="1A4D94"/>
              </a:solidFill>
              <a:latin typeface="Avenir"/>
              <a:ea typeface="Avenir"/>
              <a:cs typeface="Avenir"/>
              <a:sym typeface="Avenir"/>
            </a:endParaRPr>
          </a:p>
        </p:txBody>
      </p:sp>
      <p:sp>
        <p:nvSpPr>
          <p:cNvPr id="160" name="Google Shape;160;p28"/>
          <p:cNvSpPr txBox="1">
            <a:spLocks noGrp="1"/>
          </p:cNvSpPr>
          <p:nvPr>
            <p:ph type="body" idx="1"/>
          </p:nvPr>
        </p:nvSpPr>
        <p:spPr>
          <a:xfrm>
            <a:off x="311700" y="1562475"/>
            <a:ext cx="8520600" cy="27174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a:t>Big role for counselors and transition specialists!</a:t>
            </a:r>
            <a:endParaRPr sz="2400"/>
          </a:p>
          <a:p>
            <a:pPr marL="457200" lvl="0" indent="-381000" algn="l" rtl="0">
              <a:spcBef>
                <a:spcPts val="1000"/>
              </a:spcBef>
              <a:spcAft>
                <a:spcPts val="0"/>
              </a:spcAft>
              <a:buSzPts val="2400"/>
              <a:buChar char="●"/>
            </a:pPr>
            <a:r>
              <a:rPr lang="en" sz="2400"/>
              <a:t>Supports on both adult school </a:t>
            </a:r>
            <a:r>
              <a:rPr lang="en" sz="2400" i="1"/>
              <a:t>and</a:t>
            </a:r>
            <a:r>
              <a:rPr lang="en" sz="2400"/>
              <a:t> college sides.</a:t>
            </a:r>
            <a:endParaRPr sz="2400"/>
          </a:p>
          <a:p>
            <a:pPr marL="457200" lvl="0" indent="-381000" algn="l" rtl="0">
              <a:spcBef>
                <a:spcPts val="1000"/>
              </a:spcBef>
              <a:spcAft>
                <a:spcPts val="1000"/>
              </a:spcAft>
              <a:buSzPts val="2400"/>
              <a:buChar char="●"/>
            </a:pPr>
            <a:r>
              <a:rPr lang="en" sz="2400"/>
              <a:t>Examples: </a:t>
            </a:r>
            <a:r>
              <a:rPr lang="en" sz="2200"/>
              <a:t>dual enrollment orientation, college readiness course, weekly advising, textbook help, text messaging, connections to college services, troubleshooting issues…</a:t>
            </a:r>
            <a:endParaRPr sz="2200"/>
          </a:p>
        </p:txBody>
      </p:sp>
      <p:pic>
        <p:nvPicPr>
          <p:cNvPr id="161" name="Google Shape;161;p28">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72133F">
            <a:alpha val="34640"/>
          </a:srgbClr>
        </a:solidFill>
        <a:effectLst/>
      </p:bgPr>
    </p:bg>
    <p:spTree>
      <p:nvGrpSpPr>
        <p:cNvPr id="1" name="Shape 165"/>
        <p:cNvGrpSpPr/>
        <p:nvPr/>
      </p:nvGrpSpPr>
      <p:grpSpPr>
        <a:xfrm>
          <a:off x="0" y="0"/>
          <a:ext cx="0" cy="0"/>
          <a:chOff x="0" y="0"/>
          <a:chExt cx="0" cy="0"/>
        </a:xfrm>
      </p:grpSpPr>
      <p:sp>
        <p:nvSpPr>
          <p:cNvPr id="166" name="Google Shape;166;p2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1000"/>
              </a:spcAft>
              <a:buNone/>
            </a:pPr>
            <a:r>
              <a:rPr lang="en" sz="3600">
                <a:solidFill>
                  <a:srgbClr val="72133F"/>
                </a:solidFill>
              </a:rPr>
              <a:t>Voices from the Field </a:t>
            </a:r>
            <a:endParaRPr sz="3600"/>
          </a:p>
        </p:txBody>
      </p:sp>
      <p:sp>
        <p:nvSpPr>
          <p:cNvPr id="167" name="Google Shape;167;p2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sz="2300"/>
              <a:t>Panel discussion and dialogue</a:t>
            </a:r>
            <a:endParaRPr sz="2600"/>
          </a:p>
        </p:txBody>
      </p:sp>
      <p:sp>
        <p:nvSpPr>
          <p:cNvPr id="168" name="Google Shape;168;p2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p>
            <a:pPr marL="514350" lvl="1" indent="-317500" algn="l" rtl="0">
              <a:spcBef>
                <a:spcPts val="0"/>
              </a:spcBef>
              <a:spcAft>
                <a:spcPts val="0"/>
              </a:spcAft>
              <a:buClr>
                <a:schemeClr val="dk1"/>
              </a:buClr>
              <a:buSzPts val="1400"/>
              <a:buChar char="○"/>
            </a:pPr>
            <a:r>
              <a:rPr lang="en">
                <a:solidFill>
                  <a:schemeClr val="dk1"/>
                </a:solidFill>
              </a:rPr>
              <a:t>Laura Alvarado, Assistant Director, Adult Education Pathways, Chaffey College </a:t>
            </a:r>
            <a:endParaRPr>
              <a:solidFill>
                <a:schemeClr val="dk1"/>
              </a:solidFill>
            </a:endParaRPr>
          </a:p>
          <a:p>
            <a:pPr marL="514350" lvl="1" indent="-317500" algn="l" rtl="0">
              <a:spcBef>
                <a:spcPts val="1000"/>
              </a:spcBef>
              <a:spcAft>
                <a:spcPts val="0"/>
              </a:spcAft>
              <a:buClr>
                <a:schemeClr val="dk1"/>
              </a:buClr>
              <a:buSzPts val="1400"/>
              <a:buChar char="○"/>
            </a:pPr>
            <a:r>
              <a:rPr lang="en">
                <a:solidFill>
                  <a:schemeClr val="dk1"/>
                </a:solidFill>
              </a:rPr>
              <a:t>Ute Maschke, CAEP Manager, East Region Adult Education </a:t>
            </a:r>
            <a:endParaRPr>
              <a:solidFill>
                <a:schemeClr val="dk1"/>
              </a:solidFill>
            </a:endParaRPr>
          </a:p>
          <a:p>
            <a:pPr marL="514350" lvl="1" indent="-317500" algn="l" rtl="0">
              <a:spcBef>
                <a:spcPts val="1000"/>
              </a:spcBef>
              <a:spcAft>
                <a:spcPts val="0"/>
              </a:spcAft>
              <a:buClr>
                <a:schemeClr val="dk1"/>
              </a:buClr>
              <a:buSzPts val="1400"/>
              <a:buChar char="○"/>
            </a:pPr>
            <a:r>
              <a:rPr lang="en">
                <a:solidFill>
                  <a:schemeClr val="dk1"/>
                </a:solidFill>
              </a:rPr>
              <a:t>Christian Manzano, Student, Mt. San Antonio College </a:t>
            </a:r>
            <a:endParaRPr>
              <a:solidFill>
                <a:schemeClr val="dk1"/>
              </a:solidFill>
            </a:endParaRPr>
          </a:p>
          <a:p>
            <a:pPr marL="514350" lvl="1" indent="-317500" algn="l" rtl="0">
              <a:spcBef>
                <a:spcPts val="1000"/>
              </a:spcBef>
              <a:spcAft>
                <a:spcPts val="0"/>
              </a:spcAft>
              <a:buClr>
                <a:schemeClr val="dk1"/>
              </a:buClr>
              <a:buSzPts val="1400"/>
              <a:buChar char="○"/>
            </a:pPr>
            <a:r>
              <a:rPr lang="en">
                <a:solidFill>
                  <a:schemeClr val="dk1"/>
                </a:solidFill>
              </a:rPr>
              <a:t>Renu Katoch, Education Advisor/Adjunct Counselor, Mt. San Antonio College  </a:t>
            </a:r>
            <a:endParaRPr>
              <a:solidFill>
                <a:schemeClr val="dk1"/>
              </a:solidFill>
            </a:endParaRPr>
          </a:p>
          <a:p>
            <a:pPr marL="514350" lvl="1" indent="-317500" algn="l" rtl="0">
              <a:spcBef>
                <a:spcPts val="1000"/>
              </a:spcBef>
              <a:spcAft>
                <a:spcPts val="1000"/>
              </a:spcAft>
              <a:buClr>
                <a:schemeClr val="dk1"/>
              </a:buClr>
              <a:buSzPts val="1400"/>
              <a:buChar char="○"/>
            </a:pPr>
            <a:r>
              <a:rPr lang="en">
                <a:solidFill>
                  <a:schemeClr val="dk1"/>
                </a:solidFill>
              </a:rPr>
              <a:t>Lesley Johnson, Director, Adult Education, Mt. San Antonio College</a:t>
            </a:r>
            <a:endParaRPr/>
          </a:p>
        </p:txBody>
      </p:sp>
      <p:pic>
        <p:nvPicPr>
          <p:cNvPr id="169" name="Google Shape;169;p29">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0"/>
          <p:cNvSpPr txBox="1">
            <a:spLocks noGrp="1"/>
          </p:cNvSpPr>
          <p:nvPr>
            <p:ph type="title"/>
          </p:nvPr>
        </p:nvSpPr>
        <p:spPr>
          <a:xfrm>
            <a:off x="311700" y="445025"/>
            <a:ext cx="8520600" cy="28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500"/>
              <a:t>What opportunities does adult dual enrollment provide for students?</a:t>
            </a:r>
            <a:endParaRPr sz="3500">
              <a:solidFill>
                <a:srgbClr val="1A4D94"/>
              </a:solidFill>
              <a:latin typeface="Avenir"/>
              <a:ea typeface="Avenir"/>
              <a:cs typeface="Avenir"/>
              <a:sym typeface="Avenir"/>
            </a:endParaRPr>
          </a:p>
        </p:txBody>
      </p:sp>
      <p:pic>
        <p:nvPicPr>
          <p:cNvPr id="175" name="Google Shape;175;p30">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1"/>
          <p:cNvSpPr txBox="1">
            <a:spLocks noGrp="1"/>
          </p:cNvSpPr>
          <p:nvPr>
            <p:ph type="title"/>
          </p:nvPr>
        </p:nvSpPr>
        <p:spPr>
          <a:xfrm>
            <a:off x="311700" y="1165350"/>
            <a:ext cx="8520600" cy="28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500"/>
              <a:t>What have been factors in the success of your adult dual enrollment program?</a:t>
            </a:r>
            <a:endParaRPr sz="3500"/>
          </a:p>
          <a:p>
            <a:pPr marL="0" lvl="0" indent="0" algn="l" rtl="0">
              <a:spcBef>
                <a:spcPts val="0"/>
              </a:spcBef>
              <a:spcAft>
                <a:spcPts val="0"/>
              </a:spcAft>
              <a:buNone/>
            </a:pPr>
            <a:endParaRPr sz="3500"/>
          </a:p>
          <a:p>
            <a:pPr marL="0" lvl="0" indent="0" algn="l" rtl="0">
              <a:spcBef>
                <a:spcPts val="0"/>
              </a:spcBef>
              <a:spcAft>
                <a:spcPts val="0"/>
              </a:spcAft>
              <a:buNone/>
            </a:pPr>
            <a:r>
              <a:rPr lang="en" sz="3500"/>
              <a:t>As a student, w</a:t>
            </a:r>
            <a:r>
              <a:rPr lang="en" sz="3200"/>
              <a:t>hat were keys to your success in the dual enrollment program?</a:t>
            </a:r>
            <a:endParaRPr sz="3200"/>
          </a:p>
        </p:txBody>
      </p:sp>
      <p:pic>
        <p:nvPicPr>
          <p:cNvPr id="181" name="Google Shape;181;p31">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Who We Are</a:t>
            </a:r>
            <a:endParaRPr/>
          </a:p>
        </p:txBody>
      </p:sp>
      <p:sp>
        <p:nvSpPr>
          <p:cNvPr id="62" name="Google Shape;62;p14"/>
          <p:cNvSpPr txBox="1">
            <a:spLocks noGrp="1"/>
          </p:cNvSpPr>
          <p:nvPr>
            <p:ph type="body" idx="1"/>
          </p:nvPr>
        </p:nvSpPr>
        <p:spPr>
          <a:xfrm>
            <a:off x="1270575" y="1349125"/>
            <a:ext cx="3999900" cy="132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b="1"/>
              <a:t>Peter Simon</a:t>
            </a:r>
            <a:endParaRPr sz="1900" b="1"/>
          </a:p>
          <a:p>
            <a:pPr marL="0" lvl="0" indent="0" algn="l" rtl="0">
              <a:spcBef>
                <a:spcPts val="0"/>
              </a:spcBef>
              <a:spcAft>
                <a:spcPts val="0"/>
              </a:spcAft>
              <a:buNone/>
            </a:pPr>
            <a:r>
              <a:rPr lang="en" sz="1700"/>
              <a:t>Co-Founder</a:t>
            </a:r>
            <a:endParaRPr sz="1700"/>
          </a:p>
          <a:p>
            <a:pPr marL="0" lvl="0" indent="0" algn="l" rtl="0">
              <a:spcBef>
                <a:spcPts val="0"/>
              </a:spcBef>
              <a:spcAft>
                <a:spcPts val="0"/>
              </a:spcAft>
              <a:buNone/>
            </a:pPr>
            <a:r>
              <a:rPr lang="en" sz="1700"/>
              <a:t>High Road Alliance</a:t>
            </a:r>
            <a:endParaRPr sz="1700"/>
          </a:p>
        </p:txBody>
      </p:sp>
      <p:sp>
        <p:nvSpPr>
          <p:cNvPr id="63" name="Google Shape;63;p14"/>
          <p:cNvSpPr txBox="1">
            <a:spLocks noGrp="1"/>
          </p:cNvSpPr>
          <p:nvPr>
            <p:ph type="body" idx="2"/>
          </p:nvPr>
        </p:nvSpPr>
        <p:spPr>
          <a:xfrm>
            <a:off x="4281950" y="1349125"/>
            <a:ext cx="3999900" cy="132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b="1"/>
              <a:t>Jennie Mollica</a:t>
            </a:r>
            <a:endParaRPr sz="2000" b="1"/>
          </a:p>
          <a:p>
            <a:pPr marL="0" lvl="0" indent="0" algn="l" rtl="0">
              <a:spcBef>
                <a:spcPts val="0"/>
              </a:spcBef>
              <a:spcAft>
                <a:spcPts val="0"/>
              </a:spcAft>
              <a:buNone/>
            </a:pPr>
            <a:r>
              <a:rPr lang="en" sz="1700"/>
              <a:t>Co-Founder</a:t>
            </a:r>
            <a:endParaRPr sz="1700"/>
          </a:p>
          <a:p>
            <a:pPr marL="0" lvl="0" indent="0" algn="l" rtl="0">
              <a:spcBef>
                <a:spcPts val="0"/>
              </a:spcBef>
              <a:spcAft>
                <a:spcPts val="0"/>
              </a:spcAft>
              <a:buNone/>
            </a:pPr>
            <a:r>
              <a:rPr lang="en" sz="1700"/>
              <a:t>High Road Alliance</a:t>
            </a:r>
            <a:endParaRPr sz="1700"/>
          </a:p>
        </p:txBody>
      </p:sp>
      <p:pic>
        <p:nvPicPr>
          <p:cNvPr id="64" name="Google Shape;64;p1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
        <p:nvSpPr>
          <p:cNvPr id="65" name="Google Shape;65;p14"/>
          <p:cNvSpPr txBox="1"/>
          <p:nvPr/>
        </p:nvSpPr>
        <p:spPr>
          <a:xfrm>
            <a:off x="1270575" y="3008925"/>
            <a:ext cx="7337400" cy="855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100" i="1">
                <a:solidFill>
                  <a:srgbClr val="1A4D94"/>
                </a:solidFill>
                <a:highlight>
                  <a:srgbClr val="FFFFFF"/>
                </a:highlight>
                <a:latin typeface="Avenir"/>
                <a:ea typeface="Avenir"/>
                <a:cs typeface="Avenir"/>
                <a:sym typeface="Avenir"/>
              </a:rPr>
              <a:t>We convene partnerships to open doors to</a:t>
            </a:r>
            <a:endParaRPr sz="2100" i="1">
              <a:solidFill>
                <a:srgbClr val="1A4D94"/>
              </a:solidFill>
              <a:highlight>
                <a:srgbClr val="FFFFFF"/>
              </a:highlight>
              <a:latin typeface="Avenir"/>
              <a:ea typeface="Avenir"/>
              <a:cs typeface="Avenir"/>
              <a:sym typeface="Avenir"/>
            </a:endParaRPr>
          </a:p>
          <a:p>
            <a:pPr marL="0" lvl="0" indent="0" algn="l" rtl="0">
              <a:spcBef>
                <a:spcPts val="0"/>
              </a:spcBef>
              <a:spcAft>
                <a:spcPts val="0"/>
              </a:spcAft>
              <a:buClr>
                <a:schemeClr val="dk1"/>
              </a:buClr>
              <a:buSzPts val="1100"/>
              <a:buFont typeface="Arial"/>
              <a:buNone/>
            </a:pPr>
            <a:r>
              <a:rPr lang="en" sz="2100" i="1">
                <a:solidFill>
                  <a:srgbClr val="1A4D94"/>
                </a:solidFill>
                <a:highlight>
                  <a:srgbClr val="FFFFFF"/>
                </a:highlight>
                <a:latin typeface="Avenir"/>
                <a:ea typeface="Avenir"/>
                <a:cs typeface="Avenir"/>
                <a:sym typeface="Avenir"/>
              </a:rPr>
              <a:t>equitable, inclusive employment opportunities</a:t>
            </a:r>
            <a:endParaRPr sz="2100" i="1">
              <a:solidFill>
                <a:srgbClr val="1A4D94"/>
              </a:solidFill>
              <a:highlight>
                <a:srgbClr val="FFFFFF"/>
              </a:highlight>
              <a:latin typeface="Avenir"/>
              <a:ea typeface="Avenir"/>
              <a:cs typeface="Avenir"/>
              <a:sym typeface="Avenir"/>
            </a:endParaRPr>
          </a:p>
          <a:p>
            <a:pPr marL="0" lvl="0" indent="0" algn="l" rtl="0">
              <a:spcBef>
                <a:spcPts val="0"/>
              </a:spcBef>
              <a:spcAft>
                <a:spcPts val="0"/>
              </a:spcAft>
              <a:buNone/>
            </a:pPr>
            <a:r>
              <a:rPr lang="en" sz="2100" i="1">
                <a:solidFill>
                  <a:srgbClr val="1A4D94"/>
                </a:solidFill>
                <a:highlight>
                  <a:srgbClr val="FFFFFF"/>
                </a:highlight>
                <a:latin typeface="Avenir"/>
                <a:ea typeface="Avenir"/>
                <a:cs typeface="Avenir"/>
                <a:sym typeface="Avenir"/>
              </a:rPr>
              <a:t>and career advancement.</a:t>
            </a:r>
            <a:endParaRPr sz="2000" i="1">
              <a:solidFill>
                <a:srgbClr val="1A4D94"/>
              </a:solidFill>
              <a:latin typeface="Avenir"/>
              <a:ea typeface="Avenir"/>
              <a:cs typeface="Avenir"/>
              <a:sym typeface="Aveni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2"/>
          <p:cNvSpPr txBox="1">
            <a:spLocks noGrp="1"/>
          </p:cNvSpPr>
          <p:nvPr>
            <p:ph type="title"/>
          </p:nvPr>
        </p:nvSpPr>
        <p:spPr>
          <a:xfrm>
            <a:off x="311700" y="1467200"/>
            <a:ext cx="8520600" cy="28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3500"/>
              <a:t>What have been the challenges in launching or implementing adult dual enrollment?</a:t>
            </a:r>
            <a:endParaRPr sz="3500"/>
          </a:p>
          <a:p>
            <a:pPr marL="0" lvl="0" indent="0" algn="l" rtl="0">
              <a:spcBef>
                <a:spcPts val="0"/>
              </a:spcBef>
              <a:spcAft>
                <a:spcPts val="0"/>
              </a:spcAft>
              <a:buNone/>
            </a:pPr>
            <a:endParaRPr sz="3500"/>
          </a:p>
          <a:p>
            <a:pPr marL="0" lvl="0" indent="0" algn="l" rtl="0">
              <a:spcBef>
                <a:spcPts val="0"/>
              </a:spcBef>
              <a:spcAft>
                <a:spcPts val="0"/>
              </a:spcAft>
              <a:buClr>
                <a:schemeClr val="dk1"/>
              </a:buClr>
              <a:buSzPts val="1100"/>
              <a:buFont typeface="Arial"/>
              <a:buNone/>
            </a:pPr>
            <a:r>
              <a:rPr lang="en" sz="3500"/>
              <a:t>As a student, what have you found challenging about being a part of this program?</a:t>
            </a:r>
            <a:endParaRPr sz="3500"/>
          </a:p>
          <a:p>
            <a:pPr marL="0" lvl="0" indent="0" algn="l" rtl="0">
              <a:spcBef>
                <a:spcPts val="0"/>
              </a:spcBef>
              <a:spcAft>
                <a:spcPts val="0"/>
              </a:spcAft>
              <a:buClr>
                <a:schemeClr val="dk1"/>
              </a:buClr>
              <a:buSzPts val="1100"/>
              <a:buFont typeface="Arial"/>
              <a:buNone/>
            </a:pPr>
            <a:endParaRPr sz="3500"/>
          </a:p>
          <a:p>
            <a:pPr marL="0" lvl="0" indent="0" algn="l" rtl="0">
              <a:spcBef>
                <a:spcPts val="0"/>
              </a:spcBef>
              <a:spcAft>
                <a:spcPts val="0"/>
              </a:spcAft>
              <a:buNone/>
            </a:pPr>
            <a:endParaRPr sz="3500"/>
          </a:p>
        </p:txBody>
      </p:sp>
      <p:pic>
        <p:nvPicPr>
          <p:cNvPr id="187" name="Google Shape;187;p32">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3"/>
          <p:cNvSpPr txBox="1">
            <a:spLocks noGrp="1"/>
          </p:cNvSpPr>
          <p:nvPr>
            <p:ph type="title"/>
          </p:nvPr>
        </p:nvSpPr>
        <p:spPr>
          <a:xfrm>
            <a:off x="311700" y="445025"/>
            <a:ext cx="8520600" cy="28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500"/>
              <a:t>How has adult dual enrollment been marketed to students?  </a:t>
            </a:r>
            <a:endParaRPr sz="3500"/>
          </a:p>
          <a:p>
            <a:pPr marL="0" lvl="0" indent="0" algn="l" rtl="0">
              <a:spcBef>
                <a:spcPts val="0"/>
              </a:spcBef>
              <a:spcAft>
                <a:spcPts val="0"/>
              </a:spcAft>
              <a:buNone/>
            </a:pPr>
            <a:r>
              <a:rPr lang="en" sz="3500"/>
              <a:t>How has it been received by students?</a:t>
            </a:r>
            <a:endParaRPr sz="3500">
              <a:solidFill>
                <a:srgbClr val="1A4D94"/>
              </a:solidFill>
              <a:latin typeface="Avenir"/>
              <a:ea typeface="Avenir"/>
              <a:cs typeface="Avenir"/>
              <a:sym typeface="Avenir"/>
            </a:endParaRPr>
          </a:p>
        </p:txBody>
      </p:sp>
      <p:pic>
        <p:nvPicPr>
          <p:cNvPr id="193" name="Google Shape;193;p33">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4"/>
          <p:cNvSpPr txBox="1">
            <a:spLocks noGrp="1"/>
          </p:cNvSpPr>
          <p:nvPr>
            <p:ph type="title"/>
          </p:nvPr>
        </p:nvSpPr>
        <p:spPr>
          <a:xfrm>
            <a:off x="311700" y="445025"/>
            <a:ext cx="8520600" cy="28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500"/>
              <a:t>What would be your advice to an adult education provider or a college that wants to implement adult dual enrollment? </a:t>
            </a:r>
            <a:endParaRPr sz="3500">
              <a:solidFill>
                <a:srgbClr val="1A4D94"/>
              </a:solidFill>
              <a:latin typeface="Avenir"/>
              <a:ea typeface="Avenir"/>
              <a:cs typeface="Avenir"/>
              <a:sym typeface="Avenir"/>
            </a:endParaRPr>
          </a:p>
        </p:txBody>
      </p:sp>
      <p:pic>
        <p:nvPicPr>
          <p:cNvPr id="199" name="Google Shape;199;p3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800"/>
              <a:t>Panelist Dialogue</a:t>
            </a:r>
            <a:endParaRPr sz="4800"/>
          </a:p>
        </p:txBody>
      </p:sp>
      <p:sp>
        <p:nvSpPr>
          <p:cNvPr id="205" name="Google Shape;205;p35"/>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400"/>
              <a:t>What questions or reactions do you have after listening to your fellow panelists?</a:t>
            </a:r>
            <a:endParaRPr sz="2400"/>
          </a:p>
        </p:txBody>
      </p:sp>
      <p:pic>
        <p:nvPicPr>
          <p:cNvPr id="206" name="Google Shape;206;p35">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58D15">
            <a:alpha val="48040"/>
          </a:srgbClr>
        </a:solidFill>
        <a:effectLst/>
      </p:bgPr>
    </p:bg>
    <p:spTree>
      <p:nvGrpSpPr>
        <p:cNvPr id="1" name="Shape 210"/>
        <p:cNvGrpSpPr/>
        <p:nvPr/>
      </p:nvGrpSpPr>
      <p:grpSpPr>
        <a:xfrm>
          <a:off x="0" y="0"/>
          <a:ext cx="0" cy="0"/>
          <a:chOff x="0" y="0"/>
          <a:chExt cx="0" cy="0"/>
        </a:xfrm>
      </p:grpSpPr>
      <p:sp>
        <p:nvSpPr>
          <p:cNvPr id="211" name="Google Shape;211;p36"/>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Questions &amp; Answers</a:t>
            </a:r>
            <a:endParaRPr/>
          </a:p>
        </p:txBody>
      </p:sp>
      <p:pic>
        <p:nvPicPr>
          <p:cNvPr id="212" name="Google Shape;212;p36">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Thank you for joining us!</a:t>
            </a:r>
            <a:endParaRPr/>
          </a:p>
        </p:txBody>
      </p:sp>
      <p:sp>
        <p:nvSpPr>
          <p:cNvPr id="218" name="Google Shape;218;p37"/>
          <p:cNvSpPr txBox="1">
            <a:spLocks noGrp="1"/>
          </p:cNvSpPr>
          <p:nvPr>
            <p:ph type="body" idx="1"/>
          </p:nvPr>
        </p:nvSpPr>
        <p:spPr>
          <a:xfrm>
            <a:off x="311700" y="1434775"/>
            <a:ext cx="7681200" cy="3416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a:t>Enjoy the new CAEP brief on adult dual enrollment for additional detail on what was shared today</a:t>
            </a:r>
            <a:endParaRPr sz="2000"/>
          </a:p>
          <a:p>
            <a:pPr marL="457200" lvl="0" indent="-355600" algn="l" rtl="0">
              <a:spcBef>
                <a:spcPts val="1000"/>
              </a:spcBef>
              <a:spcAft>
                <a:spcPts val="1000"/>
              </a:spcAft>
              <a:buSzPts val="2000"/>
              <a:buChar char="●"/>
            </a:pPr>
            <a:r>
              <a:rPr lang="en" sz="2000"/>
              <a:t>Stay tuned:  Fall date TBD for a peer learning circle on adult dual enrollment implementation</a:t>
            </a:r>
            <a:endParaRPr sz="2000"/>
          </a:p>
        </p:txBody>
      </p:sp>
      <p:pic>
        <p:nvPicPr>
          <p:cNvPr id="219" name="Google Shape;219;p37">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8"/>
          <p:cNvSpPr txBox="1">
            <a:spLocks noGrp="1"/>
          </p:cNvSpPr>
          <p:nvPr>
            <p:ph type="title"/>
          </p:nvPr>
        </p:nvSpPr>
        <p:spPr>
          <a:xfrm>
            <a:off x="311700" y="140225"/>
            <a:ext cx="8520600" cy="79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 HRA and Panelists Contact Information  </a:t>
            </a:r>
            <a:endParaRPr dirty="0">
              <a:solidFill>
                <a:srgbClr val="1A4D94"/>
              </a:solidFill>
              <a:latin typeface="Avenir"/>
              <a:ea typeface="Avenir"/>
              <a:cs typeface="Avenir"/>
              <a:sym typeface="Avenir"/>
            </a:endParaRPr>
          </a:p>
        </p:txBody>
      </p:sp>
      <p:sp>
        <p:nvSpPr>
          <p:cNvPr id="225" name="Google Shape;225;p38"/>
          <p:cNvSpPr txBox="1">
            <a:spLocks noGrp="1"/>
          </p:cNvSpPr>
          <p:nvPr>
            <p:ph type="body" idx="1"/>
          </p:nvPr>
        </p:nvSpPr>
        <p:spPr>
          <a:xfrm>
            <a:off x="311700" y="807050"/>
            <a:ext cx="8520600" cy="39666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r>
              <a:rPr lang="en" dirty="0"/>
              <a:t>Jennie </a:t>
            </a:r>
            <a:r>
              <a:rPr lang="en" dirty="0" err="1"/>
              <a:t>Mollica</a:t>
            </a:r>
            <a:r>
              <a:rPr lang="en" dirty="0"/>
              <a:t>	</a:t>
            </a:r>
            <a:r>
              <a:rPr lang="en" u="sng" dirty="0">
                <a:solidFill>
                  <a:schemeClr val="hlink"/>
                </a:solidFill>
                <a:hlinkClick r:id="rId3"/>
              </a:rPr>
              <a:t>jennie@highroadalliance.org</a:t>
            </a:r>
            <a:r>
              <a:rPr lang="en" dirty="0"/>
              <a:t>	(510) 436-4968</a:t>
            </a:r>
            <a:endParaRPr dirty="0"/>
          </a:p>
          <a:p>
            <a:pPr marL="457200" lvl="0" indent="0" algn="l" rtl="0">
              <a:spcBef>
                <a:spcPts val="1600"/>
              </a:spcBef>
              <a:spcAft>
                <a:spcPts val="0"/>
              </a:spcAft>
              <a:buNone/>
            </a:pPr>
            <a:r>
              <a:rPr lang="en" dirty="0"/>
              <a:t>Peter Simon		</a:t>
            </a:r>
            <a:r>
              <a:rPr lang="en" u="sng" dirty="0">
                <a:solidFill>
                  <a:schemeClr val="hlink"/>
                </a:solidFill>
                <a:hlinkClick r:id="rId4"/>
              </a:rPr>
              <a:t>peter@highroadalliance.org</a:t>
            </a:r>
            <a:r>
              <a:rPr lang="en" dirty="0"/>
              <a:t>	(510) 219-1868</a:t>
            </a:r>
            <a:endParaRPr dirty="0"/>
          </a:p>
          <a:p>
            <a:pPr marL="457200" lvl="0" indent="0" algn="l" rtl="0">
              <a:spcBef>
                <a:spcPts val="1600"/>
              </a:spcBef>
              <a:spcAft>
                <a:spcPts val="0"/>
              </a:spcAft>
              <a:buNone/>
            </a:pPr>
            <a:r>
              <a:rPr lang="en" dirty="0"/>
              <a:t>Laura Alvarado	</a:t>
            </a:r>
            <a:r>
              <a:rPr lang="en" u="sng" dirty="0">
                <a:solidFill>
                  <a:schemeClr val="hlink"/>
                </a:solidFill>
                <a:hlinkClick r:id="rId5"/>
              </a:rPr>
              <a:t>lauraM.Alvarado@chaffey.edu</a:t>
            </a:r>
            <a:endParaRPr dirty="0"/>
          </a:p>
          <a:p>
            <a:pPr marL="457200" lvl="0" indent="0" algn="l" rtl="0">
              <a:spcBef>
                <a:spcPts val="1600"/>
              </a:spcBef>
              <a:spcAft>
                <a:spcPts val="0"/>
              </a:spcAft>
              <a:buNone/>
            </a:pPr>
            <a:r>
              <a:rPr lang="en" dirty="0"/>
              <a:t>Ute </a:t>
            </a:r>
            <a:r>
              <a:rPr lang="en" dirty="0" err="1"/>
              <a:t>Maschke</a:t>
            </a:r>
            <a:r>
              <a:rPr lang="en" dirty="0"/>
              <a:t>		</a:t>
            </a:r>
            <a:r>
              <a:rPr lang="en" u="sng" dirty="0">
                <a:solidFill>
                  <a:schemeClr val="hlink"/>
                </a:solidFill>
                <a:hlinkClick r:id="rId6"/>
              </a:rPr>
              <a:t>umaschke@guhsd.net</a:t>
            </a:r>
            <a:r>
              <a:rPr lang="en" dirty="0"/>
              <a:t> </a:t>
            </a:r>
            <a:endParaRPr dirty="0"/>
          </a:p>
          <a:p>
            <a:pPr marL="457200" lvl="0" indent="0" algn="l" rtl="0">
              <a:spcBef>
                <a:spcPts val="1600"/>
              </a:spcBef>
              <a:spcAft>
                <a:spcPts val="0"/>
              </a:spcAft>
              <a:buNone/>
            </a:pPr>
            <a:r>
              <a:rPr lang="en" dirty="0"/>
              <a:t>Lesley Johnson	</a:t>
            </a:r>
            <a:r>
              <a:rPr lang="en" u="sng" dirty="0">
                <a:solidFill>
                  <a:schemeClr val="hlink"/>
                </a:solidFill>
                <a:hlinkClick r:id="rId7"/>
              </a:rPr>
              <a:t>ljohnson@mtsac.edu</a:t>
            </a:r>
            <a:endParaRPr dirty="0"/>
          </a:p>
          <a:p>
            <a:pPr marL="457200" lvl="0" indent="0" algn="l" rtl="0">
              <a:spcBef>
                <a:spcPts val="1600"/>
              </a:spcBef>
              <a:spcAft>
                <a:spcPts val="1600"/>
              </a:spcAft>
              <a:buNone/>
            </a:pPr>
            <a:r>
              <a:rPr lang="en" dirty="0" err="1"/>
              <a:t>Renu</a:t>
            </a:r>
            <a:r>
              <a:rPr lang="en" dirty="0"/>
              <a:t> </a:t>
            </a:r>
            <a:r>
              <a:rPr lang="en" dirty="0" err="1"/>
              <a:t>Katoch</a:t>
            </a:r>
            <a:r>
              <a:rPr lang="en" dirty="0"/>
              <a:t>		</a:t>
            </a:r>
            <a:r>
              <a:rPr lang="en" u="sng" dirty="0">
                <a:solidFill>
                  <a:schemeClr val="hlink"/>
                </a:solidFill>
                <a:hlinkClick r:id="rId8"/>
              </a:rPr>
              <a:t>rkatoch@mtsac.edu</a:t>
            </a:r>
            <a:r>
              <a:rPr lang="en" dirty="0"/>
              <a:t> </a:t>
            </a:r>
            <a:endParaRPr dirty="0"/>
          </a:p>
        </p:txBody>
      </p:sp>
      <p:pic>
        <p:nvPicPr>
          <p:cNvPr id="226" name="Google Shape;226;p38">
            <a:extLst>
              <a:ext uri="{C183D7F6-B498-43B3-948B-1728B52AA6E4}">
                <adec:decorative xmlns:adec="http://schemas.microsoft.com/office/drawing/2017/decorative" val="1"/>
              </a:ext>
            </a:extLst>
          </p:cNvPr>
          <p:cNvPicPr preferRelativeResize="0"/>
          <p:nvPr/>
        </p:nvPicPr>
        <p:blipFill>
          <a:blip r:embed="rId9">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Agenda</a:t>
            </a:r>
            <a:endParaRPr>
              <a:solidFill>
                <a:srgbClr val="1A4D94"/>
              </a:solidFill>
              <a:latin typeface="Avenir"/>
              <a:ea typeface="Avenir"/>
              <a:cs typeface="Avenir"/>
              <a:sym typeface="Avenir"/>
            </a:endParaRPr>
          </a:p>
        </p:txBody>
      </p:sp>
      <p:sp>
        <p:nvSpPr>
          <p:cNvPr id="71" name="Google Shape;71;p15"/>
          <p:cNvSpPr txBox="1">
            <a:spLocks noGrp="1"/>
          </p:cNvSpPr>
          <p:nvPr>
            <p:ph type="body" idx="1"/>
          </p:nvPr>
        </p:nvSpPr>
        <p:spPr>
          <a:xfrm>
            <a:off x="311700" y="1143200"/>
            <a:ext cx="8520600" cy="31368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Welcome and webinar objectives</a:t>
            </a:r>
            <a:endParaRPr/>
          </a:p>
          <a:p>
            <a:pPr marL="457200" lvl="0" indent="-342900" algn="l" rtl="0">
              <a:spcBef>
                <a:spcPts val="1000"/>
              </a:spcBef>
              <a:spcAft>
                <a:spcPts val="0"/>
              </a:spcAft>
              <a:buSzPts val="1800"/>
              <a:buAutoNum type="arabicPeriod"/>
            </a:pPr>
            <a:r>
              <a:rPr lang="en"/>
              <a:t>What is adult dual enrollment?</a:t>
            </a:r>
            <a:endParaRPr/>
          </a:p>
          <a:p>
            <a:pPr marL="457200" lvl="0" indent="-342900" algn="l" rtl="0">
              <a:spcBef>
                <a:spcPts val="1000"/>
              </a:spcBef>
              <a:spcAft>
                <a:spcPts val="0"/>
              </a:spcAft>
              <a:buSzPts val="1800"/>
              <a:buAutoNum type="arabicPeriod"/>
            </a:pPr>
            <a:r>
              <a:rPr lang="en"/>
              <a:t>Dual Enrollment in California Adult Education and Community Colleges: Lessons and Opportunities </a:t>
            </a:r>
            <a:endParaRPr/>
          </a:p>
          <a:p>
            <a:pPr marL="457200" lvl="0" indent="-342900" algn="l" rtl="0">
              <a:spcBef>
                <a:spcPts val="1000"/>
              </a:spcBef>
              <a:spcAft>
                <a:spcPts val="0"/>
              </a:spcAft>
              <a:buSzPts val="1800"/>
              <a:buAutoNum type="arabicPeriod"/>
            </a:pPr>
            <a:r>
              <a:rPr lang="en"/>
              <a:t>Voices from the field - Panel discussion and dialogue</a:t>
            </a:r>
            <a:endParaRPr/>
          </a:p>
          <a:p>
            <a:pPr marL="457200" lvl="0" indent="-342900" algn="l" rtl="0">
              <a:spcBef>
                <a:spcPts val="1000"/>
              </a:spcBef>
              <a:spcAft>
                <a:spcPts val="0"/>
              </a:spcAft>
              <a:buSzPts val="1800"/>
              <a:buAutoNum type="arabicPeriod"/>
            </a:pPr>
            <a:r>
              <a:rPr lang="en"/>
              <a:t>Q&amp;A</a:t>
            </a:r>
            <a:endParaRPr/>
          </a:p>
          <a:p>
            <a:pPr marL="457200" lvl="0" indent="-342900" algn="l" rtl="0">
              <a:spcBef>
                <a:spcPts val="1000"/>
              </a:spcBef>
              <a:spcAft>
                <a:spcPts val="1000"/>
              </a:spcAft>
              <a:buSzPts val="1800"/>
              <a:buAutoNum type="arabicPeriod"/>
            </a:pPr>
            <a:r>
              <a:rPr lang="en"/>
              <a:t>Closing Remarks</a:t>
            </a:r>
            <a:endParaRPr/>
          </a:p>
        </p:txBody>
      </p:sp>
      <p:pic>
        <p:nvPicPr>
          <p:cNvPr id="72" name="Google Shape;72;p15">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Objectives</a:t>
            </a:r>
            <a:endParaRPr>
              <a:solidFill>
                <a:srgbClr val="1A4D94"/>
              </a:solidFill>
              <a:latin typeface="Avenir"/>
              <a:ea typeface="Avenir"/>
              <a:cs typeface="Avenir"/>
              <a:sym typeface="Avenir"/>
            </a:endParaRPr>
          </a:p>
        </p:txBody>
      </p:sp>
      <p:sp>
        <p:nvSpPr>
          <p:cNvPr id="78" name="Google Shape;78;p16"/>
          <p:cNvSpPr txBox="1">
            <a:spLocks noGrp="1"/>
          </p:cNvSpPr>
          <p:nvPr>
            <p:ph type="body" idx="1"/>
          </p:nvPr>
        </p:nvSpPr>
        <p:spPr>
          <a:xfrm>
            <a:off x="311700" y="1143200"/>
            <a:ext cx="8520600" cy="31368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Raise awareness of adult dual enrollment and its potential</a:t>
            </a:r>
            <a:endParaRPr/>
          </a:p>
          <a:p>
            <a:pPr marL="457200" lvl="0" indent="-342900" algn="l" rtl="0">
              <a:spcBef>
                <a:spcPts val="1000"/>
              </a:spcBef>
              <a:spcAft>
                <a:spcPts val="0"/>
              </a:spcAft>
              <a:buSzPts val="1800"/>
              <a:buAutoNum type="arabicPeriod"/>
            </a:pPr>
            <a:r>
              <a:rPr lang="en"/>
              <a:t>Share findings and recommendations from a new report on dual enrollment in California adult education and community colleges</a:t>
            </a:r>
            <a:endParaRPr/>
          </a:p>
          <a:p>
            <a:pPr marL="457200" lvl="0" indent="-342900" algn="l" rtl="0">
              <a:spcBef>
                <a:spcPts val="1000"/>
              </a:spcBef>
              <a:spcAft>
                <a:spcPts val="1000"/>
              </a:spcAft>
              <a:buSzPts val="1800"/>
              <a:buAutoNum type="arabicPeriod"/>
            </a:pPr>
            <a:r>
              <a:rPr lang="en"/>
              <a:t>Discuss among panelists and webinar participants the challenges and opportunities of running adult dual enrollment programs </a:t>
            </a:r>
            <a:endParaRPr/>
          </a:p>
        </p:txBody>
      </p:sp>
      <p:pic>
        <p:nvPicPr>
          <p:cNvPr id="79" name="Google Shape;79;p16">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58D15">
            <a:alpha val="48040"/>
          </a:srgbClr>
        </a:solidFill>
        <a:effectLst/>
      </p:bgPr>
    </p:bg>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490250" y="450150"/>
            <a:ext cx="74034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What is adult dual enrollment?</a:t>
            </a:r>
            <a:endParaRPr/>
          </a:p>
        </p:txBody>
      </p:sp>
      <p:pic>
        <p:nvPicPr>
          <p:cNvPr id="85" name="Google Shape;85;p17">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Senate Bill (SB) 554 (2019)</a:t>
            </a:r>
            <a:endParaRPr>
              <a:solidFill>
                <a:srgbClr val="1A4D94"/>
              </a:solidFill>
              <a:latin typeface="Avenir"/>
              <a:ea typeface="Avenir"/>
              <a:cs typeface="Avenir"/>
              <a:sym typeface="Avenir"/>
            </a:endParaRPr>
          </a:p>
        </p:txBody>
      </p:sp>
      <p:sp>
        <p:nvSpPr>
          <p:cNvPr id="91" name="Google Shape;91;p18"/>
          <p:cNvSpPr txBox="1">
            <a:spLocks noGrp="1"/>
          </p:cNvSpPr>
          <p:nvPr>
            <p:ph type="body" idx="1"/>
          </p:nvPr>
        </p:nvSpPr>
        <p:spPr>
          <a:xfrm>
            <a:off x="311700" y="1143200"/>
            <a:ext cx="8520600" cy="3136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rPr>
              <a:t>Authorizes an adult student pursuing a high school diploma (HSD) or a high school equivalency (HSE) certificate in California to enroll as a special part-time student at a community college.  </a:t>
            </a:r>
            <a:endParaRPr>
              <a:solidFill>
                <a:schemeClr val="dk1"/>
              </a:solidFill>
            </a:endParaRPr>
          </a:p>
          <a:p>
            <a:pPr marL="0" lvl="0" indent="0" algn="ctr" rtl="0">
              <a:spcBef>
                <a:spcPts val="0"/>
              </a:spcBef>
              <a:spcAft>
                <a:spcPts val="0"/>
              </a:spcAft>
              <a:buNone/>
            </a:pP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Student access to credit-bearing college courses</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No tuition costs (delay start of the “financial aid clock”)</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Enhanced community college apportionment for special admit students (under Student Centered Funding Formula implementation)</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Increased community college enrollment</a:t>
            </a:r>
            <a:endParaRPr>
              <a:solidFill>
                <a:schemeClr val="dk1"/>
              </a:solidFill>
            </a:endParaRPr>
          </a:p>
        </p:txBody>
      </p:sp>
      <p:pic>
        <p:nvPicPr>
          <p:cNvPr id="92" name="Google Shape;92;p18">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Adult dual enrollment is still new </a:t>
            </a:r>
            <a:endParaRPr>
              <a:solidFill>
                <a:srgbClr val="1A4D94"/>
              </a:solidFill>
              <a:latin typeface="Avenir"/>
              <a:ea typeface="Avenir"/>
              <a:cs typeface="Avenir"/>
              <a:sym typeface="Avenir"/>
            </a:endParaRPr>
          </a:p>
        </p:txBody>
      </p:sp>
      <p:sp>
        <p:nvSpPr>
          <p:cNvPr id="98" name="Google Shape;98;p19"/>
          <p:cNvSpPr txBox="1">
            <a:spLocks noGrp="1"/>
          </p:cNvSpPr>
          <p:nvPr>
            <p:ph type="body" idx="1"/>
          </p:nvPr>
        </p:nvSpPr>
        <p:spPr>
          <a:xfrm>
            <a:off x="311700" y="1143200"/>
            <a:ext cx="8520600" cy="31368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72133F"/>
              </a:buClr>
              <a:buSzPts val="2400"/>
              <a:buFont typeface="Avenir"/>
              <a:buChar char="●"/>
            </a:pPr>
            <a:r>
              <a:rPr lang="en" sz="2400"/>
              <a:t>Early implementation was affected by the COVID-19 pandemic</a:t>
            </a:r>
            <a:endParaRPr sz="2400"/>
          </a:p>
          <a:p>
            <a:pPr marL="457200" lvl="0" indent="-381000" algn="l" rtl="0">
              <a:spcBef>
                <a:spcPts val="1000"/>
              </a:spcBef>
              <a:spcAft>
                <a:spcPts val="0"/>
              </a:spcAft>
              <a:buSzPts val="2400"/>
              <a:buChar char="●"/>
            </a:pPr>
            <a:r>
              <a:rPr lang="en" sz="2400"/>
              <a:t>19 active or emerging programs reached for this research</a:t>
            </a:r>
            <a:endParaRPr sz="2400"/>
          </a:p>
          <a:p>
            <a:pPr marL="457200" lvl="0" indent="-381000" algn="l" rtl="0">
              <a:spcBef>
                <a:spcPts val="1000"/>
              </a:spcBef>
              <a:spcAft>
                <a:spcPts val="1000"/>
              </a:spcAft>
              <a:buSzPts val="2400"/>
              <a:buChar char="●"/>
            </a:pPr>
            <a:r>
              <a:rPr lang="en" sz="2400"/>
              <a:t>Serving a few students or over one hundred  </a:t>
            </a:r>
            <a:endParaRPr sz="2400"/>
          </a:p>
        </p:txBody>
      </p:sp>
      <p:pic>
        <p:nvPicPr>
          <p:cNvPr id="99" name="Google Shape;99;p19">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Why adult dual enrollment? </a:t>
            </a:r>
            <a:endParaRPr>
              <a:solidFill>
                <a:srgbClr val="1A4D94"/>
              </a:solidFill>
              <a:latin typeface="Avenir"/>
              <a:ea typeface="Avenir"/>
              <a:cs typeface="Avenir"/>
              <a:sym typeface="Avenir"/>
            </a:endParaRPr>
          </a:p>
        </p:txBody>
      </p:sp>
      <p:sp>
        <p:nvSpPr>
          <p:cNvPr id="105" name="Google Shape;105;p20"/>
          <p:cNvSpPr txBox="1">
            <a:spLocks noGrp="1"/>
          </p:cNvSpPr>
          <p:nvPr>
            <p:ph type="body" idx="1"/>
          </p:nvPr>
        </p:nvSpPr>
        <p:spPr>
          <a:xfrm>
            <a:off x="311700" y="1143200"/>
            <a:ext cx="8520600" cy="31368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a:t>Help students without a HSD or HSE to reach college</a:t>
            </a:r>
            <a:endParaRPr sz="2400"/>
          </a:p>
          <a:p>
            <a:pPr marL="457200" lvl="0" indent="-381000" algn="l" rtl="0">
              <a:spcBef>
                <a:spcPts val="1000"/>
              </a:spcBef>
              <a:spcAft>
                <a:spcPts val="0"/>
              </a:spcAft>
              <a:buSzPts val="2400"/>
              <a:buChar char="●"/>
            </a:pPr>
            <a:r>
              <a:rPr lang="en" sz="2400"/>
              <a:t>Clarify steps to get there</a:t>
            </a:r>
            <a:endParaRPr sz="2400"/>
          </a:p>
          <a:p>
            <a:pPr marL="457200" lvl="0" indent="-381000" algn="l" rtl="0">
              <a:spcBef>
                <a:spcPts val="1000"/>
              </a:spcBef>
              <a:spcAft>
                <a:spcPts val="0"/>
              </a:spcAft>
              <a:buSzPts val="2400"/>
              <a:buChar char="●"/>
            </a:pPr>
            <a:r>
              <a:rPr lang="en" sz="2400"/>
              <a:t>Accelerate pathways toward education and career goals</a:t>
            </a:r>
            <a:endParaRPr sz="2400"/>
          </a:p>
          <a:p>
            <a:pPr marL="457200" lvl="0" indent="-381000" algn="l" rtl="0">
              <a:spcBef>
                <a:spcPts val="1000"/>
              </a:spcBef>
              <a:spcAft>
                <a:spcPts val="1000"/>
              </a:spcAft>
              <a:buSzPts val="2400"/>
              <a:buChar char="●"/>
            </a:pPr>
            <a:r>
              <a:rPr lang="en" sz="2400"/>
              <a:t>Part of a larger toolkit of college transition strategies </a:t>
            </a:r>
            <a:endParaRPr sz="2400"/>
          </a:p>
        </p:txBody>
      </p:sp>
      <p:pic>
        <p:nvPicPr>
          <p:cNvPr id="106" name="Google Shape;106;p20">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Who is served by adult dual enrollment? </a:t>
            </a:r>
            <a:endParaRPr>
              <a:solidFill>
                <a:srgbClr val="1A4D94"/>
              </a:solidFill>
              <a:latin typeface="Avenir"/>
              <a:ea typeface="Avenir"/>
              <a:cs typeface="Avenir"/>
              <a:sym typeface="Avenir"/>
            </a:endParaRPr>
          </a:p>
        </p:txBody>
      </p:sp>
      <p:sp>
        <p:nvSpPr>
          <p:cNvPr id="112" name="Google Shape;112;p21"/>
          <p:cNvSpPr txBox="1">
            <a:spLocks noGrp="1"/>
          </p:cNvSpPr>
          <p:nvPr>
            <p:ph type="body" idx="1"/>
          </p:nvPr>
        </p:nvSpPr>
        <p:spPr>
          <a:xfrm>
            <a:off x="311700" y="1143200"/>
            <a:ext cx="8520600" cy="31368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a:t>Opportunity youth (individuals between the ages of 16 and 24 that are not in school or working)</a:t>
            </a:r>
            <a:endParaRPr sz="2400"/>
          </a:p>
          <a:p>
            <a:pPr marL="457200" lvl="0" indent="-381000" algn="l" rtl="0">
              <a:spcBef>
                <a:spcPts val="1000"/>
              </a:spcBef>
              <a:spcAft>
                <a:spcPts val="0"/>
              </a:spcAft>
              <a:buSzPts val="2400"/>
              <a:buChar char="●"/>
            </a:pPr>
            <a:r>
              <a:rPr lang="en" sz="2400"/>
              <a:t>First-generation college students</a:t>
            </a:r>
            <a:endParaRPr sz="2400"/>
          </a:p>
          <a:p>
            <a:pPr marL="457200" lvl="0" indent="-381000" algn="l" rtl="0">
              <a:spcBef>
                <a:spcPts val="1000"/>
              </a:spcBef>
              <a:spcAft>
                <a:spcPts val="0"/>
              </a:spcAft>
              <a:buSzPts val="2400"/>
              <a:buChar char="●"/>
            </a:pPr>
            <a:r>
              <a:rPr lang="en" sz="2400"/>
              <a:t>Foreign-educated immigrants and refugees</a:t>
            </a:r>
            <a:endParaRPr sz="2400"/>
          </a:p>
          <a:p>
            <a:pPr marL="457200" lvl="0" indent="-381000" algn="l" rtl="0">
              <a:spcBef>
                <a:spcPts val="1000"/>
              </a:spcBef>
              <a:spcAft>
                <a:spcPts val="0"/>
              </a:spcAft>
              <a:buSzPts val="2400"/>
              <a:buChar char="●"/>
            </a:pPr>
            <a:r>
              <a:rPr lang="en" sz="2400"/>
              <a:t>Newcomer students age 18 or older completing high school units</a:t>
            </a:r>
            <a:endParaRPr sz="2400"/>
          </a:p>
          <a:p>
            <a:pPr marL="457200" lvl="0" indent="-381000" algn="l" rtl="0">
              <a:spcBef>
                <a:spcPts val="1000"/>
              </a:spcBef>
              <a:spcAft>
                <a:spcPts val="1000"/>
              </a:spcAft>
              <a:buSzPts val="2400"/>
              <a:buChar char="●"/>
            </a:pPr>
            <a:r>
              <a:rPr lang="en" sz="2400"/>
              <a:t>Undocumented students</a:t>
            </a:r>
            <a:endParaRPr sz="2400"/>
          </a:p>
        </p:txBody>
      </p:sp>
      <p:pic>
        <p:nvPicPr>
          <p:cNvPr id="113" name="Google Shape;113;p21">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992777" y="4280000"/>
            <a:ext cx="1151218" cy="863500"/>
          </a:xfrm>
          <a:prstGeom prst="rect">
            <a:avLst/>
          </a:prstGeom>
          <a:noFill/>
          <a:ln>
            <a:noFill/>
          </a:ln>
        </p:spPr>
      </p:pic>
    </p:spTree>
  </p:cSld>
  <p:clrMapOvr>
    <a:masterClrMapping/>
  </p:clrMapOvr>
</p:sld>
</file>

<file path=ppt/theme/theme1.xml><?xml version="1.0" encoding="utf-8"?>
<a:theme xmlns:a="http://schemas.openxmlformats.org/drawingml/2006/main" name="HRA Simple Master">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1392</Words>
  <Application>Microsoft Macintosh PowerPoint</Application>
  <PresentationFormat>On-screen Show (16:9)</PresentationFormat>
  <Paragraphs>162</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Avenir</vt:lpstr>
      <vt:lpstr>EB Garamond</vt:lpstr>
      <vt:lpstr>Arial</vt:lpstr>
      <vt:lpstr>HRA Simple Master</vt:lpstr>
      <vt:lpstr>Adult Dual Enrollment:  Advancing Opportunities  for Adult Learners </vt:lpstr>
      <vt:lpstr>Who We Are</vt:lpstr>
      <vt:lpstr>Agenda</vt:lpstr>
      <vt:lpstr>Objectives</vt:lpstr>
      <vt:lpstr>What is adult dual enrollment?</vt:lpstr>
      <vt:lpstr>Senate Bill (SB) 554 (2019)</vt:lpstr>
      <vt:lpstr>Adult dual enrollment is still new </vt:lpstr>
      <vt:lpstr>Why adult dual enrollment? </vt:lpstr>
      <vt:lpstr>Who is served by adult dual enrollment? </vt:lpstr>
      <vt:lpstr>Dual Enrollment in California Adult Education and Community Colleges: Lessons and Opportunities</vt:lpstr>
      <vt:lpstr>Themes from interviews</vt:lpstr>
      <vt:lpstr>Securing Partnerships and Commitments </vt:lpstr>
      <vt:lpstr>Student Eligibility and Application Process </vt:lpstr>
      <vt:lpstr>Marketing and Student Engagement </vt:lpstr>
      <vt:lpstr>Course Enrollments </vt:lpstr>
      <vt:lpstr>Supporting Persistence and Completion of College Courses </vt:lpstr>
      <vt:lpstr>Voices from the Field </vt:lpstr>
      <vt:lpstr>What opportunities does adult dual enrollment provide for students?</vt:lpstr>
      <vt:lpstr>What have been factors in the success of your adult dual enrollment program?  As a student, what were keys to your success in the dual enrollment program?</vt:lpstr>
      <vt:lpstr>What have been the challenges in launching or implementing adult dual enrollment?  As a student, what have you found challenging about being a part of this program?  </vt:lpstr>
      <vt:lpstr>How has adult dual enrollment been marketed to students?   How has it been received by students?</vt:lpstr>
      <vt:lpstr>What would be your advice to an adult education provider or a college that wants to implement adult dual enrollment? </vt:lpstr>
      <vt:lpstr>Panelist Dialogue</vt:lpstr>
      <vt:lpstr>Questions &amp; Answers</vt:lpstr>
      <vt:lpstr>Thank you for joining us!</vt:lpstr>
      <vt:lpstr> HRA and Panelists Contact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Adult Dual Enrollment:  Advancing Opportunities  for Adult Learners </dc:title>
  <cp:lastModifiedBy>Mandilee Gonzales</cp:lastModifiedBy>
  <cp:revision>1</cp:revision>
  <dcterms:modified xsi:type="dcterms:W3CDTF">2022-06-30T22:01:46Z</dcterms:modified>
</cp:coreProperties>
</file>